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3" r:id="rId1"/>
    <p:sldMasterId id="2147483704" r:id="rId2"/>
  </p:sldMasterIdLst>
  <p:notesMasterIdLst>
    <p:notesMasterId r:id="rId78"/>
  </p:notesMasterIdLst>
  <p:handoutMasterIdLst>
    <p:handoutMasterId r:id="rId79"/>
  </p:handoutMasterIdLst>
  <p:sldIdLst>
    <p:sldId id="329" r:id="rId3"/>
    <p:sldId id="367" r:id="rId4"/>
    <p:sldId id="378" r:id="rId5"/>
    <p:sldId id="380" r:id="rId6"/>
    <p:sldId id="381" r:id="rId7"/>
    <p:sldId id="382" r:id="rId8"/>
    <p:sldId id="383" r:id="rId9"/>
    <p:sldId id="384" r:id="rId10"/>
    <p:sldId id="335" r:id="rId11"/>
    <p:sldId id="385" r:id="rId12"/>
    <p:sldId id="451" r:id="rId13"/>
    <p:sldId id="452" r:id="rId14"/>
    <p:sldId id="453" r:id="rId15"/>
    <p:sldId id="386" r:id="rId16"/>
    <p:sldId id="387" r:id="rId17"/>
    <p:sldId id="450" r:id="rId18"/>
    <p:sldId id="388" r:id="rId19"/>
    <p:sldId id="390" r:id="rId20"/>
    <p:sldId id="391" r:id="rId21"/>
    <p:sldId id="454" r:id="rId22"/>
    <p:sldId id="392" r:id="rId23"/>
    <p:sldId id="393" r:id="rId24"/>
    <p:sldId id="394" r:id="rId25"/>
    <p:sldId id="395" r:id="rId26"/>
    <p:sldId id="397" r:id="rId27"/>
    <p:sldId id="399" r:id="rId28"/>
    <p:sldId id="400" r:id="rId29"/>
    <p:sldId id="401" r:id="rId30"/>
    <p:sldId id="403" r:id="rId31"/>
    <p:sldId id="404" r:id="rId32"/>
    <p:sldId id="405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  <p:sldId id="427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8" r:id="rId64"/>
    <p:sldId id="469" r:id="rId65"/>
    <p:sldId id="470" r:id="rId66"/>
    <p:sldId id="471" r:id="rId67"/>
    <p:sldId id="472" r:id="rId68"/>
    <p:sldId id="473" r:id="rId69"/>
    <p:sldId id="474" r:id="rId70"/>
    <p:sldId id="475" r:id="rId71"/>
    <p:sldId id="455" r:id="rId72"/>
    <p:sldId id="456" r:id="rId73"/>
    <p:sldId id="457" r:id="rId74"/>
    <p:sldId id="458" r:id="rId75"/>
    <p:sldId id="459" r:id="rId76"/>
    <p:sldId id="476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429" autoAdjust="0"/>
    <p:restoredTop sz="96429" autoAdjust="0"/>
  </p:normalViewPr>
  <p:slideViewPr>
    <p:cSldViewPr>
      <p:cViewPr varScale="1">
        <p:scale>
          <a:sx n="92" d="100"/>
          <a:sy n="92" d="100"/>
        </p:scale>
        <p:origin x="256" y="48"/>
      </p:cViewPr>
      <p:guideLst>
        <p:guide orient="horz" pos="215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-11128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2022-10-11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2022-10-11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030CEF-DD1E-42F7-A72F-FEF9E199F7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5891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315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5016E85-709D-4CD0-8F1F-586C9878ED48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238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536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196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</a:t>
            </a:r>
            <a:r>
              <a:rPr lang="en-US" altLang="ko-KR" sz="2000" b="0" spc="-150" dirty="0" err="1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CookBook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3"/>
            <a:ext cx="9143998" cy="139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endParaRPr lang="en-US" altLang="ko-KR" sz="1000" dirty="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 dirty="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 dirty="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dirty="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dirty="0" err="1">
                <a:solidFill>
                  <a:prstClr val="black"/>
                </a:solidFill>
                <a:latin typeface="+mn-lt"/>
              </a:rPr>
              <a:t>에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 있습니다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. </a:t>
            </a:r>
            <a:endParaRPr lang="ko-KR" altLang="en-US" sz="1400" spc="-100" dirty="0">
              <a:solidFill>
                <a:prstClr val="black"/>
              </a:solidFill>
              <a:latin typeface="+mn-lt"/>
            </a:endParaRPr>
          </a:p>
          <a:p>
            <a:pPr marL="171450" indent="-171450" algn="ctr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400" spc="-1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l">
              <a:spcBef>
                <a:spcPct val="20000"/>
              </a:spcBef>
            </a:pPr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 dirty="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/75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88907"/>
            <a:ext cx="4315851" cy="38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51657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855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771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2022-10-11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1" r:id="rId2"/>
    <p:sldLayoutId id="2147483697" r:id="rId3"/>
    <p:sldLayoutId id="2147483698" r:id="rId4"/>
    <p:sldLayoutId id="2147483711" r:id="rId5"/>
    <p:sldLayoutId id="2147483699" r:id="rId6"/>
    <p:sldLayoutId id="214748370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88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slide" Target="slide7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64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47E249-A1FA-86D4-7A5F-70674A682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PART 02 </a:t>
            </a:r>
            <a:r>
              <a:rPr lang="ko-KR" altLang="en-US" dirty="0"/>
              <a:t>데이터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DC28BD-3B2E-DE22-0F6D-B218A5969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CHAPTER 10   </a:t>
            </a:r>
            <a:r>
              <a:rPr lang="ko-KR" altLang="en-US" dirty="0" err="1"/>
              <a:t>넘파이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endParaRPr lang="en-US" altLang="ko-KR" dirty="0"/>
          </a:p>
          <a:p>
            <a:pPr lvl="1"/>
            <a:r>
              <a:rPr lang="ko-KR" altLang="en-US" dirty="0" err="1"/>
              <a:t>넘파이는</a:t>
            </a:r>
            <a:r>
              <a:rPr lang="ko-KR" altLang="en-US" dirty="0"/>
              <a:t> 주로 </a:t>
            </a:r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, 2</a:t>
            </a:r>
            <a:r>
              <a:rPr lang="ko-KR" altLang="en-US" dirty="0"/>
              <a:t>차원</a:t>
            </a:r>
            <a:r>
              <a:rPr lang="en-US" altLang="ko-KR" dirty="0"/>
              <a:t>, 3</a:t>
            </a:r>
            <a:r>
              <a:rPr lang="ko-KR" altLang="en-US" dirty="0"/>
              <a:t>차원 등의 배열을 처리하기 위한 용도로 만들어짐</a:t>
            </a:r>
            <a:endParaRPr lang="en-US" altLang="ko-KR" dirty="0"/>
          </a:p>
          <a:p>
            <a:pPr lvl="1"/>
            <a:r>
              <a:rPr lang="ko-KR" altLang="en-US" dirty="0"/>
              <a:t>주로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생성할 때는 다음과 같은 함수들을 많이 사용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F6D-0472-D713-9FC9-F1A4B4EF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21" y="2168860"/>
            <a:ext cx="6992072" cy="40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8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D2B9B7-C572-4FF6-A434-62A5D5F9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생성하기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C8E4781-AA49-4433-AAF8-B878B72353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배열</a:t>
            </a:r>
            <a:r>
              <a:rPr lang="en-US" altLang="ko-KR"/>
              <a:t>(</a:t>
            </a:r>
            <a:r>
              <a:rPr lang="ko-KR" altLang="en-US"/>
              <a:t>리스트</a:t>
            </a:r>
            <a:r>
              <a:rPr lang="en-US" altLang="ko-KR"/>
              <a:t>)</a:t>
            </a:r>
            <a:r>
              <a:rPr lang="ko-KR" altLang="en-US"/>
              <a:t>로 </a:t>
            </a:r>
            <a:r>
              <a:rPr lang="en-US" altLang="ko-KR"/>
              <a:t>NumPy </a:t>
            </a:r>
            <a:r>
              <a:rPr lang="ko-KR" altLang="en-US"/>
              <a:t>배열 생성</a:t>
            </a:r>
            <a:endParaRPr lang="en-US" altLang="ko-KR"/>
          </a:p>
          <a:p>
            <a:pPr lvl="1"/>
            <a:r>
              <a:rPr lang="en-US" altLang="ko-KR"/>
              <a:t>np.array()</a:t>
            </a:r>
          </a:p>
          <a:p>
            <a:pPr lvl="1"/>
            <a:endParaRPr lang="en-US" altLang="ko-KR"/>
          </a:p>
          <a:p>
            <a:r>
              <a:rPr lang="en-US" altLang="ko-KR"/>
              <a:t>NumPy </a:t>
            </a:r>
            <a:r>
              <a:rPr lang="ko-KR" altLang="en-US"/>
              <a:t>배열 생성 및 초기화</a:t>
            </a:r>
            <a:endParaRPr lang="en-US" altLang="ko-KR"/>
          </a:p>
          <a:p>
            <a:pPr lvl="1"/>
            <a:r>
              <a:rPr lang="ko-KR" altLang="en-US"/>
              <a:t>배열을 효과적으로 초기화 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zeros()  </a:t>
            </a:r>
          </a:p>
          <a:p>
            <a:pPr lvl="2"/>
            <a:r>
              <a:rPr lang="ko-KR" altLang="en-US"/>
              <a:t>괄호 안에 입력된 숫자만큼의 원소를 생성하고 </a:t>
            </a:r>
            <a:r>
              <a:rPr lang="en-US" altLang="ko-KR"/>
              <a:t>0.</a:t>
            </a:r>
            <a:r>
              <a:rPr lang="ko-KR" altLang="en-US"/>
              <a:t>으로 초기화</a:t>
            </a:r>
          </a:p>
          <a:p>
            <a:pPr lvl="1"/>
            <a:r>
              <a:rPr lang="en-US" altLang="ko-KR"/>
              <a:t>ones()</a:t>
            </a:r>
          </a:p>
          <a:p>
            <a:pPr lvl="2"/>
            <a:r>
              <a:rPr lang="ko-KR" altLang="en-US"/>
              <a:t>배열을 </a:t>
            </a:r>
            <a:r>
              <a:rPr lang="en-US" altLang="ko-KR"/>
              <a:t>1.</a:t>
            </a:r>
            <a:r>
              <a:rPr lang="ko-KR" altLang="en-US"/>
              <a:t>의 값들로 채움</a:t>
            </a:r>
            <a:endParaRPr lang="en-US" altLang="ko-KR"/>
          </a:p>
          <a:p>
            <a:pPr lvl="1"/>
            <a:r>
              <a:rPr lang="en-US" altLang="ko-KR"/>
              <a:t>full()   </a:t>
            </a:r>
          </a:p>
          <a:p>
            <a:pPr lvl="2"/>
            <a:r>
              <a:rPr lang="ko-KR" altLang="en-US"/>
              <a:t>모든 요소를 지정한 값으로 초기화</a:t>
            </a:r>
            <a:endParaRPr lang="en-US" altLang="ko-KR"/>
          </a:p>
          <a:p>
            <a:pPr lvl="2"/>
            <a:r>
              <a:rPr lang="en-US" altLang="ko-KR"/>
              <a:t>np.full(shape, fill_value, dtype=None, order=‘C’)</a:t>
            </a:r>
          </a:p>
          <a:p>
            <a:pPr lvl="1"/>
            <a:r>
              <a:rPr lang="en-US" altLang="ko-KR"/>
              <a:t>eye()</a:t>
            </a:r>
          </a:p>
          <a:p>
            <a:pPr lvl="2"/>
            <a:r>
              <a:rPr lang="ko-KR" altLang="en-US"/>
              <a:t>단위행렬</a:t>
            </a:r>
            <a:r>
              <a:rPr lang="en-US" altLang="ko-KR"/>
              <a:t>(</a:t>
            </a:r>
            <a:r>
              <a:rPr lang="ko-KR" altLang="en-US"/>
              <a:t>정사각형행렬</a:t>
            </a:r>
            <a:r>
              <a:rPr lang="en-US" altLang="ko-KR"/>
              <a:t>) </a:t>
            </a:r>
            <a:r>
              <a:rPr lang="ko-KR" altLang="en-US"/>
              <a:t>생성하고</a:t>
            </a:r>
            <a:r>
              <a:rPr lang="en-US" altLang="ko-KR"/>
              <a:t>,  </a:t>
            </a:r>
            <a:r>
              <a:rPr lang="ko-KR" altLang="en-US"/>
              <a:t>주대각선의 원소가 모두 </a:t>
            </a:r>
            <a:r>
              <a:rPr lang="en-US" altLang="ko-KR"/>
              <a:t>1, </a:t>
            </a:r>
            <a:r>
              <a:rPr lang="ko-KR" altLang="en-US"/>
              <a:t>나머지 원소는 모두 </a:t>
            </a:r>
            <a:r>
              <a:rPr lang="en-US" altLang="ko-KR"/>
              <a:t>0</a:t>
            </a:r>
          </a:p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52A7EA-ED36-4C18-85F3-D6261404EF33}"/>
              </a:ext>
            </a:extLst>
          </p:cNvPr>
          <p:cNvSpPr/>
          <p:nvPr/>
        </p:nvSpPr>
        <p:spPr>
          <a:xfrm>
            <a:off x="3942758" y="1268760"/>
            <a:ext cx="4572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arr2 = np.array([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arr3 = np.array([ 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 ])</a:t>
            </a:r>
            <a:endParaRPr lang="en-US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F287D1-92E1-419B-B366-FD015EE41B92}"/>
              </a:ext>
            </a:extLst>
          </p:cNvPr>
          <p:cNvSpPr/>
          <p:nvPr/>
        </p:nvSpPr>
        <p:spPr>
          <a:xfrm>
            <a:off x="5796776" y="3291902"/>
            <a:ext cx="271798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 = np.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ones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b = np.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ones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pt-BR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60C30-5AC2-4C44-A131-0F3CF06F69E6}"/>
              </a:ext>
            </a:extLst>
          </p:cNvPr>
          <p:cNvSpPr/>
          <p:nvPr/>
        </p:nvSpPr>
        <p:spPr>
          <a:xfrm>
            <a:off x="5796776" y="2667529"/>
            <a:ext cx="271798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 = np.zeros(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b = np.zeros((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pt-BR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4DC1AF-7B07-4B61-BB2C-68B1E6B89646}"/>
              </a:ext>
            </a:extLst>
          </p:cNvPr>
          <p:cNvSpPr/>
          <p:nvPr/>
        </p:nvSpPr>
        <p:spPr>
          <a:xfrm>
            <a:off x="5796776" y="3955556"/>
            <a:ext cx="271798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= np.full((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1.5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0243BF-96BE-4462-AA95-4CC1190B790E}"/>
              </a:ext>
            </a:extLst>
          </p:cNvPr>
          <p:cNvSpPr/>
          <p:nvPr/>
        </p:nvSpPr>
        <p:spPr>
          <a:xfrm>
            <a:off x="5786140" y="4882711"/>
            <a:ext cx="271798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= np.full((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1.5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00BA5D-BE85-4064-A7E6-AA34C815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40" y="5499659"/>
            <a:ext cx="1379578" cy="12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42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7A7FF-5C97-4190-B87D-B5B1D56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7C7B8-1E01-4756-B7B8-CB7225F9D4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생성한 값으로 배열 생성</a:t>
            </a:r>
            <a:endParaRPr lang="en-US" altLang="ko-KR"/>
          </a:p>
          <a:p>
            <a:pPr lvl="1"/>
            <a:r>
              <a:rPr lang="ko-KR" altLang="en-US"/>
              <a:t>연속적인 숫자들을 만들어내는 함수 </a:t>
            </a:r>
            <a:r>
              <a:rPr lang="en-US" altLang="ko-KR"/>
              <a:t>:   </a:t>
            </a:r>
            <a:r>
              <a:rPr lang="ko-KR" altLang="en-US"/>
              <a:t>파이썬의         </a:t>
            </a:r>
            <a:r>
              <a:rPr lang="en-US" altLang="ko-KR"/>
              <a:t>range()</a:t>
            </a:r>
          </a:p>
          <a:p>
            <a:pPr marL="357188" lvl="1" indent="0">
              <a:buNone/>
            </a:pPr>
            <a:r>
              <a:rPr lang="en-US" altLang="ko-KR"/>
              <a:t>                                                     NumPy</a:t>
            </a:r>
            <a:r>
              <a:rPr lang="ko-KR" altLang="en-US"/>
              <a:t>에서는  </a:t>
            </a:r>
            <a:r>
              <a:rPr lang="en-US" altLang="ko-KR"/>
              <a:t>np.arange()  </a:t>
            </a:r>
          </a:p>
          <a:p>
            <a:pPr lvl="1"/>
            <a:r>
              <a:rPr lang="ko-KR" altLang="en-US"/>
              <a:t>시작과 끝 값을 주면</a:t>
            </a:r>
            <a:r>
              <a:rPr lang="en-US" altLang="ko-KR"/>
              <a:t>, </a:t>
            </a:r>
            <a:r>
              <a:rPr lang="ko-KR" altLang="en-US"/>
              <a:t>그 사이의 값을 균등하게 배분하는 기능 </a:t>
            </a:r>
            <a:r>
              <a:rPr lang="en-US" altLang="ko-KR"/>
              <a:t>:  linspace(),  logsapce()</a:t>
            </a:r>
          </a:p>
          <a:p>
            <a:pPr lvl="1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0A0C6E-469B-4235-B109-227F3EAC35BF}"/>
              </a:ext>
            </a:extLst>
          </p:cNvPr>
          <p:cNvSpPr/>
          <p:nvPr/>
        </p:nvSpPr>
        <p:spPr>
          <a:xfrm>
            <a:off x="566555" y="2618910"/>
            <a:ext cx="28039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np.arange(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61AB77-15C2-456F-B032-A5AE35246930}"/>
              </a:ext>
            </a:extLst>
          </p:cNvPr>
          <p:cNvSpPr/>
          <p:nvPr/>
        </p:nvSpPr>
        <p:spPr>
          <a:xfrm>
            <a:off x="566555" y="2926976"/>
            <a:ext cx="585609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latin typeface="Courier New" panose="02070309020205020404" pitchFamily="49" charset="0"/>
              </a:rPr>
              <a:t>[ 1  2  3  4  5  6  7  8  9 10 11 12 13 14 15 16 17 18 19 20]</a:t>
            </a:r>
            <a:endParaRPr lang="en-US" altLang="ko-K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5F4EF8-5008-4ED9-8EDF-89C805654CE9}"/>
              </a:ext>
            </a:extLst>
          </p:cNvPr>
          <p:cNvSpPr/>
          <p:nvPr/>
        </p:nvSpPr>
        <p:spPr>
          <a:xfrm>
            <a:off x="566555" y="3630715"/>
            <a:ext cx="335540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np.linspace(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B947D2-4382-4561-9A4C-FA1C530B77E2}"/>
              </a:ext>
            </a:extLst>
          </p:cNvPr>
          <p:cNvSpPr/>
          <p:nvPr/>
        </p:nvSpPr>
        <p:spPr>
          <a:xfrm>
            <a:off x="566555" y="3990546"/>
            <a:ext cx="30796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[ 0. 2.5 5. 7.5 10. ]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435D56-D491-48F7-A316-C550DDF94A2F}"/>
              </a:ext>
            </a:extLst>
          </p:cNvPr>
          <p:cNvSpPr/>
          <p:nvPr/>
        </p:nvSpPr>
        <p:spPr>
          <a:xfrm>
            <a:off x="552988" y="5122499"/>
            <a:ext cx="321754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np.logspace(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3AF26-15CA-455A-8B97-731B7E92BDCE}"/>
              </a:ext>
            </a:extLst>
          </p:cNvPr>
          <p:cNvSpPr/>
          <p:nvPr/>
        </p:nvSpPr>
        <p:spPr>
          <a:xfrm>
            <a:off x="556745" y="5491831"/>
            <a:ext cx="79360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[ 10. 17.7827941 31.6227766 56.23413252 100. ]</a:t>
            </a:r>
            <a:endParaRPr lang="ko-KR" altLang="en-US" sz="16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3EB510-4EA0-47C1-9594-2D6744C42BC7}"/>
              </a:ext>
            </a:extLst>
          </p:cNvPr>
          <p:cNvSpPr/>
          <p:nvPr/>
        </p:nvSpPr>
        <p:spPr>
          <a:xfrm>
            <a:off x="549413" y="6058944"/>
            <a:ext cx="647146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np.logspace(np.log10(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), np.log10(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36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7A7FF-5C97-4190-B87D-B5B1D56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7C7B8-1E01-4756-B7B8-CB7225F9D4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넘파이 난수 발생 모듈 </a:t>
            </a:r>
            <a:r>
              <a:rPr lang="en-US" altLang="ko-KR"/>
              <a:t>: numpy.random </a:t>
            </a:r>
            <a:r>
              <a:rPr lang="ko-KR" altLang="en-US"/>
              <a:t>모듈</a:t>
            </a:r>
            <a:endParaRPr lang="en-US" altLang="ko-KR"/>
          </a:p>
          <a:p>
            <a:r>
              <a:rPr lang="ko-KR" altLang="en-US"/>
              <a:t>난수 기반으로 배열 생성</a:t>
            </a:r>
            <a:endParaRPr lang="en-US" altLang="ko-KR"/>
          </a:p>
          <a:p>
            <a:pPr lvl="1"/>
            <a:r>
              <a:rPr lang="en-US" altLang="ko-KR"/>
              <a:t>random() : </a:t>
            </a:r>
            <a:r>
              <a:rPr lang="ko-KR" altLang="en-US"/>
              <a:t>랜덤한 수의 배열 생성</a:t>
            </a:r>
            <a:endParaRPr lang="en-US" altLang="ko-KR"/>
          </a:p>
          <a:p>
            <a:pPr lvl="1"/>
            <a:r>
              <a:rPr lang="en-US" altLang="ko-KR"/>
              <a:t>              0,1 </a:t>
            </a:r>
            <a:r>
              <a:rPr lang="ko-KR" altLang="en-US"/>
              <a:t>균등분포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randint() : </a:t>
            </a:r>
            <a:r>
              <a:rPr lang="ko-KR" altLang="en-US"/>
              <a:t>지정한 </a:t>
            </a:r>
            <a:r>
              <a:rPr lang="en-US" altLang="ko-KR"/>
              <a:t>shape</a:t>
            </a:r>
            <a:r>
              <a:rPr lang="ko-KR" altLang="en-US"/>
              <a:t>으로 배열 만들고</a:t>
            </a:r>
            <a:r>
              <a:rPr lang="en-US" altLang="ko-KR"/>
              <a:t>,</a:t>
            </a:r>
          </a:p>
          <a:p>
            <a:pPr lvl="1"/>
            <a:r>
              <a:rPr lang="en-US" altLang="ko-KR"/>
              <a:t>             </a:t>
            </a:r>
            <a:r>
              <a:rPr lang="ko-KR" altLang="en-US"/>
              <a:t>지정한 범위에서 랜덤 정수 추출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rand() :  </a:t>
            </a:r>
            <a:r>
              <a:rPr lang="ko-KR" altLang="en-US"/>
              <a:t>랜덤한 수의 배열 생성</a:t>
            </a:r>
            <a:endParaRPr lang="en-US" altLang="ko-KR"/>
          </a:p>
          <a:p>
            <a:pPr lvl="1"/>
            <a:r>
              <a:rPr lang="en-US" altLang="ko-KR"/>
              <a:t>            random()</a:t>
            </a:r>
            <a:r>
              <a:rPr lang="ko-KR" altLang="en-US"/>
              <a:t>과 유사</a:t>
            </a:r>
            <a:endParaRPr lang="en-US" altLang="ko-KR"/>
          </a:p>
          <a:p>
            <a:pPr lvl="1"/>
            <a:r>
              <a:rPr lang="en-US" altLang="ko-KR"/>
              <a:t>randn() : </a:t>
            </a:r>
            <a:r>
              <a:rPr lang="ko-KR" altLang="en-US"/>
              <a:t>표준 정규분포를 고려한 랜덤한 수 배열 생성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599A9-F570-4FFD-8DBF-1087B122E88B}"/>
              </a:ext>
            </a:extLst>
          </p:cNvPr>
          <p:cNvSpPr/>
          <p:nvPr/>
        </p:nvSpPr>
        <p:spPr>
          <a:xfrm>
            <a:off x="4346975" y="1583795"/>
            <a:ext cx="290015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np.random.random()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019D41-B5AC-4389-A7C8-15F3BAFA128D}"/>
              </a:ext>
            </a:extLst>
          </p:cNvPr>
          <p:cNvSpPr/>
          <p:nvPr/>
        </p:nvSpPr>
        <p:spPr>
          <a:xfrm>
            <a:off x="4331290" y="2258870"/>
            <a:ext cx="351731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np.random.random((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it-IT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F922AC-0C95-47D2-969C-B2B2C453468D}"/>
              </a:ext>
            </a:extLst>
          </p:cNvPr>
          <p:cNvSpPr/>
          <p:nvPr/>
        </p:nvSpPr>
        <p:spPr>
          <a:xfrm>
            <a:off x="6462210" y="2597424"/>
            <a:ext cx="2286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[[0.38160225 0.53605472 0.99310553]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[0.28223806 0.81305384 0.08547808]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[0.64391209 0.99788373 0.95721016]]</a:t>
            </a:r>
            <a:endParaRPr lang="ko-KR" altLang="en-US" sz="8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91F134-0D63-435A-B325-50D67644E923}"/>
              </a:ext>
            </a:extLst>
          </p:cNvPr>
          <p:cNvSpPr/>
          <p:nvPr/>
        </p:nvSpPr>
        <p:spPr>
          <a:xfrm>
            <a:off x="6462210" y="1899265"/>
            <a:ext cx="1627369" cy="2539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050">
                <a:solidFill>
                  <a:srgbClr val="212121"/>
                </a:solidFill>
                <a:latin typeface="Courier New" panose="02070309020205020404" pitchFamily="49" charset="0"/>
              </a:rPr>
              <a:t>0.8795195321433732</a:t>
            </a:r>
            <a:endParaRPr lang="ko-KR" altLang="en-US" sz="10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E26433-6C34-43E3-8D27-D90720CE55F4}"/>
              </a:ext>
            </a:extLst>
          </p:cNvPr>
          <p:cNvSpPr/>
          <p:nvPr/>
        </p:nvSpPr>
        <p:spPr>
          <a:xfrm>
            <a:off x="4256965" y="3397643"/>
            <a:ext cx="351731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np.random.randint(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it-IT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E435D1-FDC7-4578-84AD-378B2B5EA7DD}"/>
              </a:ext>
            </a:extLst>
          </p:cNvPr>
          <p:cNvSpPr/>
          <p:nvPr/>
        </p:nvSpPr>
        <p:spPr>
          <a:xfrm>
            <a:off x="4211960" y="4074269"/>
            <a:ext cx="425789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np.random.randint(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it-IT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11B0AA-1B40-4595-BBCC-D193D91DA18D}"/>
              </a:ext>
            </a:extLst>
          </p:cNvPr>
          <p:cNvSpPr/>
          <p:nvPr/>
        </p:nvSpPr>
        <p:spPr>
          <a:xfrm>
            <a:off x="6462210" y="3724171"/>
            <a:ext cx="1800200" cy="2527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212121"/>
                </a:solidFill>
                <a:latin typeface="Courier New" panose="02070309020205020404" pitchFamily="49" charset="0"/>
              </a:rPr>
              <a:t>6</a:t>
            </a:r>
            <a:endParaRPr lang="ko-KR" altLang="en-US" sz="105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5998BF-1337-4A27-A297-729A89A6D71A}"/>
              </a:ext>
            </a:extLst>
          </p:cNvPr>
          <p:cNvSpPr/>
          <p:nvPr/>
        </p:nvSpPr>
        <p:spPr>
          <a:xfrm>
            <a:off x="6439565" y="4379388"/>
            <a:ext cx="2308645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12121"/>
                </a:solidFill>
                <a:latin typeface="Courier New" panose="02070309020205020404" pitchFamily="49" charset="0"/>
              </a:rPr>
              <a:t>[[4 7 7] [5 4 4] [3 3 2]]</a:t>
            </a:r>
            <a:endParaRPr lang="ko-KR" altLang="en-US" sz="11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54E46B-4328-41E2-8CC8-7208EF79E07F}"/>
              </a:ext>
            </a:extLst>
          </p:cNvPr>
          <p:cNvSpPr/>
          <p:nvPr/>
        </p:nvSpPr>
        <p:spPr>
          <a:xfrm>
            <a:off x="4211960" y="4764317"/>
            <a:ext cx="30235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8B7138-3B43-46D5-8B91-7F49B1255520}"/>
              </a:ext>
            </a:extLst>
          </p:cNvPr>
          <p:cNvSpPr/>
          <p:nvPr/>
        </p:nvSpPr>
        <p:spPr>
          <a:xfrm>
            <a:off x="6417785" y="5080666"/>
            <a:ext cx="2286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[[0.38160225 0.53605472 0.99310553]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[0.28223806 0.81305384 0.08547808]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[0.64391209 0.99788373 0.95721016]]</a:t>
            </a:r>
            <a:endParaRPr lang="ko-KR" altLang="en-US" sz="8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1AC5AF-B984-465B-B62C-A5D4DB094829}"/>
              </a:ext>
            </a:extLst>
          </p:cNvPr>
          <p:cNvSpPr/>
          <p:nvPr/>
        </p:nvSpPr>
        <p:spPr>
          <a:xfrm>
            <a:off x="4211960" y="5669118"/>
            <a:ext cx="314701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np.random.randn(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18E1ED-D413-44DB-AC6B-D938A16BD6D0}"/>
              </a:ext>
            </a:extLst>
          </p:cNvPr>
          <p:cNvSpPr/>
          <p:nvPr/>
        </p:nvSpPr>
        <p:spPr>
          <a:xfrm>
            <a:off x="5928063" y="5997493"/>
            <a:ext cx="2793775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12121"/>
                </a:solidFill>
                <a:latin typeface="Courier New" panose="02070309020205020404" pitchFamily="49" charset="0"/>
              </a:rPr>
              <a:t>[[-0.25327116 -1.54778137 0.96225818] [ 1.18317687 -1.84714516 0.14398823] </a:t>
            </a:r>
          </a:p>
          <a:p>
            <a:r>
              <a:rPr lang="en-US" altLang="ko-KR" sz="900">
                <a:solidFill>
                  <a:srgbClr val="212121"/>
                </a:solidFill>
                <a:latin typeface="Courier New" panose="02070309020205020404" pitchFamily="49" charset="0"/>
              </a:rPr>
              <a:t>[-1.21098555 0.10090834 0.71131441]]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01354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10-1]</a:t>
            </a:r>
            <a:r>
              <a:rPr lang="ko-KR" altLang="en-US" dirty="0"/>
              <a:t>의 함수들을 사용해서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생성하는 코드를 작성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EC3DA2-16AC-BE8E-0E49-C1FA92365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1563"/>
              </p:ext>
            </p:extLst>
          </p:nvPr>
        </p:nvGraphicFramePr>
        <p:xfrm>
          <a:off x="1421651" y="1978841"/>
          <a:ext cx="6255695" cy="413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6064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Code10-03.py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98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np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random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random.randint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(0,255) for _ in range(5)]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파이썬 리스트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--&gt; ',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numpyAry1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np.array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array(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--&gt; ', numpyAry1)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numpyAry2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 --&gt; ', numpyAry2)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numpyAry3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(3, 8)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(3, 8) --&gt; ', numpyAry3)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numpyAry3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(0, 100, 20)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100, 20) --&gt; ', numpyAry3)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51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10-1]</a:t>
            </a:r>
            <a:r>
              <a:rPr lang="ko-KR" altLang="en-US" dirty="0"/>
              <a:t>의 함수들을 사용해서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생성하는 코드를 작성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EC3DA2-16AC-BE8E-0E49-C1FA92365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84850"/>
              </p:ext>
            </p:extLst>
          </p:nvPr>
        </p:nvGraphicFramePr>
        <p:xfrm>
          <a:off x="1421651" y="1978841"/>
          <a:ext cx="6255695" cy="413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4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805646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Code10-03.py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98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numpyAry4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np.ones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ones(5) --&gt; \n', numpyAry4)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numpyAry5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np.ones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((3,4))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ones((3,4)) )--&gt; \n', numpyAry5)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numpyAry6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np.zeros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zeros(5)--&gt; ', numpyAry6)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numpyAry7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np.empty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(6)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empty(6)--&gt; ', numpyAry7)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numpyAry8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np.full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(5, 33)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full(5, 33) --&gt; ', numpyAry8)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numpyAry9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np.identity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identity(5)--&gt; \n', numpyAry9)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68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10-1]</a:t>
            </a:r>
            <a:r>
              <a:rPr lang="ko-KR" altLang="en-US" dirty="0"/>
              <a:t>의 함수들을 사용해서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생성하는 코드를 작성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187" y="1943835"/>
            <a:ext cx="5625625" cy="433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66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데이터 형식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리스트와 달리 </a:t>
            </a:r>
            <a:r>
              <a:rPr lang="ko-KR" altLang="en-US" dirty="0" err="1"/>
              <a:t>넘파이</a:t>
            </a:r>
            <a:r>
              <a:rPr lang="ko-KR" altLang="en-US" dirty="0"/>
              <a:t> 배열은 데이터 형식을 지정</a:t>
            </a:r>
            <a:endParaRPr lang="en-US" altLang="ko-KR" dirty="0"/>
          </a:p>
          <a:p>
            <a:pPr lvl="1"/>
            <a:r>
              <a:rPr lang="ko-KR" altLang="en-US" dirty="0" err="1"/>
              <a:t>넘파이의</a:t>
            </a:r>
            <a:r>
              <a:rPr lang="ko-KR" altLang="en-US" dirty="0"/>
              <a:t> 데이터 형식을 </a:t>
            </a:r>
            <a:r>
              <a:rPr lang="en-US" altLang="ko-KR" dirty="0" err="1"/>
              <a:t>dtype</a:t>
            </a:r>
            <a:r>
              <a:rPr lang="ko-KR" altLang="en-US" dirty="0"/>
              <a:t>으로 표현하는데</a:t>
            </a:r>
            <a:r>
              <a:rPr lang="en-US" altLang="ko-KR" dirty="0"/>
              <a:t>,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 err="1"/>
              <a:t>불리언</a:t>
            </a:r>
            <a:r>
              <a:rPr lang="en-US" altLang="ko-KR" dirty="0"/>
              <a:t>, </a:t>
            </a:r>
            <a:r>
              <a:rPr lang="ko-KR" altLang="en-US" dirty="0"/>
              <a:t>복소수</a:t>
            </a:r>
            <a:r>
              <a:rPr lang="en-US" altLang="ko-KR" dirty="0"/>
              <a:t>, </a:t>
            </a:r>
            <a:r>
              <a:rPr lang="ko-KR" altLang="en-US" dirty="0"/>
              <a:t>문자열 등 다양한 형식이 지원됨</a:t>
            </a:r>
            <a:endParaRPr lang="en-US" altLang="ko-KR" dirty="0"/>
          </a:p>
          <a:p>
            <a:pPr lvl="1"/>
            <a:r>
              <a:rPr lang="ko-KR" altLang="en-US" dirty="0"/>
              <a:t>정수형도 </a:t>
            </a:r>
            <a:r>
              <a:rPr lang="en-US" altLang="ko-KR" dirty="0"/>
              <a:t>8bit, 16bit, 32bit, 64bit </a:t>
            </a:r>
            <a:r>
              <a:rPr lang="ko-KR" altLang="en-US" dirty="0"/>
              <a:t>등을 지원하는데</a:t>
            </a:r>
            <a:r>
              <a:rPr lang="en-US" altLang="ko-KR" dirty="0"/>
              <a:t>, int8, int16, int32, int64 </a:t>
            </a:r>
            <a:r>
              <a:rPr lang="ko-KR" altLang="en-US" dirty="0"/>
              <a:t>등으로 부름</a:t>
            </a:r>
            <a:endParaRPr lang="en-US" altLang="ko-KR" dirty="0"/>
          </a:p>
          <a:p>
            <a:pPr lvl="1"/>
            <a:r>
              <a:rPr lang="ko-KR" altLang="en-US" dirty="0"/>
              <a:t>부호가 없는 정수형도 지원하는데</a:t>
            </a:r>
            <a:r>
              <a:rPr lang="en-US" altLang="ko-KR" dirty="0"/>
              <a:t>, </a:t>
            </a:r>
            <a:r>
              <a:rPr lang="ko-KR" altLang="en-US" dirty="0"/>
              <a:t>앞에 </a:t>
            </a:r>
            <a:r>
              <a:rPr lang="en-US" altLang="ko-KR" dirty="0"/>
              <a:t>u</a:t>
            </a:r>
            <a:r>
              <a:rPr lang="ko-KR" altLang="en-US" dirty="0"/>
              <a:t>를 붙이면 됨</a:t>
            </a:r>
            <a:endParaRPr lang="en-US" altLang="ko-KR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67ECC9-1A56-41FB-91DE-03EFF1DD2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18241"/>
              </p:ext>
            </p:extLst>
          </p:nvPr>
        </p:nvGraphicFramePr>
        <p:xfrm>
          <a:off x="1524000" y="3519010"/>
          <a:ext cx="48932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60">
                  <a:extLst>
                    <a:ext uri="{9D8B030D-6E8A-4147-A177-3AD203B41FA5}">
                      <a16:colId xmlns:a16="http://schemas.microsoft.com/office/drawing/2014/main" val="1367043518"/>
                    </a:ext>
                  </a:extLst>
                </a:gridCol>
                <a:gridCol w="3105345">
                  <a:extLst>
                    <a:ext uri="{9D8B030D-6E8A-4147-A177-3AD203B41FA5}">
                      <a16:colId xmlns:a16="http://schemas.microsoft.com/office/drawing/2014/main" val="4229680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64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np.int32/64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32/64</a:t>
                      </a:r>
                      <a:r>
                        <a:rPr lang="ko-KR" altLang="en-US" sz="1200"/>
                        <a:t>비트 정수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65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np.float32/64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32/64</a:t>
                      </a:r>
                      <a:r>
                        <a:rPr lang="ko-KR" altLang="en-US" sz="1200"/>
                        <a:t>비트 부동 소수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944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np.bool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bool </a:t>
                      </a:r>
                      <a:r>
                        <a:rPr lang="ko-KR" altLang="en-US" sz="1200"/>
                        <a:t>타입 </a:t>
                      </a:r>
                      <a:r>
                        <a:rPr lang="en-US" altLang="ko-KR" sz="1200"/>
                        <a:t>(True, False)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5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np.object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파이썬 객체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65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np.complex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복소수 </a:t>
                      </a:r>
                      <a:r>
                        <a:rPr lang="en-US" altLang="ko-KR" sz="1200"/>
                        <a:t>(128float)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34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9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데이터 형식</a:t>
            </a:r>
            <a:endParaRPr lang="en-US" altLang="ko-KR" dirty="0"/>
          </a:p>
          <a:p>
            <a:pPr lvl="1"/>
            <a:r>
              <a:rPr lang="ko-KR" altLang="en-US" dirty="0" err="1"/>
              <a:t>넘파이</a:t>
            </a:r>
            <a:r>
              <a:rPr lang="ko-KR" altLang="en-US" dirty="0"/>
              <a:t> 배열을 생성하면서 데이터 형식</a:t>
            </a:r>
            <a:r>
              <a:rPr lang="en-US" altLang="ko-KR" dirty="0"/>
              <a:t>(</a:t>
            </a:r>
            <a:r>
              <a:rPr lang="en-US" altLang="ko-KR" dirty="0" err="1"/>
              <a:t>dtype</a:t>
            </a:r>
            <a:r>
              <a:rPr lang="en-US" altLang="ko-KR" dirty="0"/>
              <a:t>)</a:t>
            </a:r>
            <a:r>
              <a:rPr lang="ko-KR" altLang="en-US" dirty="0"/>
              <a:t>을 지정할 수 있음</a:t>
            </a:r>
            <a:endParaRPr lang="en-US" altLang="ko-KR" dirty="0"/>
          </a:p>
          <a:p>
            <a:pPr lvl="1"/>
            <a:r>
              <a:rPr lang="ko-KR" altLang="en-US" dirty="0"/>
              <a:t>이미 지정된 데이터 형식을 </a:t>
            </a:r>
            <a:r>
              <a:rPr lang="en-US" altLang="ko-KR" dirty="0" err="1">
                <a:highlight>
                  <a:srgbClr val="FFFF00"/>
                </a:highlight>
              </a:rPr>
              <a:t>astype</a:t>
            </a:r>
            <a:r>
              <a:rPr lang="en-US" altLang="ko-KR" dirty="0">
                <a:highlight>
                  <a:srgbClr val="FFFF00"/>
                </a:highlight>
              </a:rPr>
              <a:t>() </a:t>
            </a:r>
            <a:r>
              <a:rPr lang="ko-KR" altLang="en-US" dirty="0">
                <a:highlight>
                  <a:srgbClr val="FFFF00"/>
                </a:highlight>
              </a:rPr>
              <a:t>함수로 변경할 </a:t>
            </a:r>
            <a:r>
              <a:rPr lang="ko-KR" altLang="en-US" dirty="0"/>
              <a:t>수도 있음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E8DF3C-1F3D-1E42-4353-F3CE1CD2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57674"/>
              </p:ext>
            </p:extLst>
          </p:nvPr>
        </p:nvGraphicFramePr>
        <p:xfrm>
          <a:off x="1421651" y="2468893"/>
          <a:ext cx="6255695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70339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Code10-04.py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74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np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random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pList1 = [10, 20, 30, 40]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pList2 = [10, 20, 30, 40.0]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numpyAry1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np.array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(pList1)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print(numpyAry1, numpyAry1.dtype)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numpyAry1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np.array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(pList2)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print(numpyAry1, numpyAry1.dtype)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numpyAry2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np.array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(pList1,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dtype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=np.float32)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print(numpyAry2, numpyAry2.dtype)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838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데이터 형식</a:t>
            </a:r>
            <a:endParaRPr lang="en-US" altLang="ko-KR" dirty="0"/>
          </a:p>
          <a:p>
            <a:pPr lvl="1"/>
            <a:r>
              <a:rPr lang="ko-KR" altLang="en-US" dirty="0" err="1"/>
              <a:t>넘파이</a:t>
            </a:r>
            <a:r>
              <a:rPr lang="ko-KR" altLang="en-US" dirty="0"/>
              <a:t> 배열을 생성하면서 데이터 형식</a:t>
            </a:r>
            <a:r>
              <a:rPr lang="en-US" altLang="ko-KR" dirty="0"/>
              <a:t>(</a:t>
            </a:r>
            <a:r>
              <a:rPr lang="en-US" altLang="ko-KR" dirty="0" err="1"/>
              <a:t>dtype</a:t>
            </a:r>
            <a:r>
              <a:rPr lang="en-US" altLang="ko-KR" dirty="0"/>
              <a:t>)</a:t>
            </a:r>
            <a:r>
              <a:rPr lang="ko-KR" altLang="en-US" dirty="0"/>
              <a:t>을 지정할 수 있음</a:t>
            </a:r>
            <a:endParaRPr lang="en-US" altLang="ko-KR" dirty="0"/>
          </a:p>
          <a:p>
            <a:pPr lvl="1"/>
            <a:r>
              <a:rPr lang="ko-KR" altLang="en-US" dirty="0"/>
              <a:t>이미 지정된 데이터 형식을 </a:t>
            </a:r>
            <a:r>
              <a:rPr lang="en-US" altLang="ko-KR" dirty="0" err="1"/>
              <a:t>astype</a:t>
            </a:r>
            <a:r>
              <a:rPr lang="en-US" altLang="ko-KR" dirty="0"/>
              <a:t>() </a:t>
            </a:r>
            <a:r>
              <a:rPr lang="ko-KR" altLang="en-US" dirty="0"/>
              <a:t>함수로 변경할 수도 있음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E8DF3C-1F3D-1E42-4353-F3CE1CD2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836543"/>
              </p:ext>
            </p:extLst>
          </p:nvPr>
        </p:nvGraphicFramePr>
        <p:xfrm>
          <a:off x="1421651" y="2483140"/>
          <a:ext cx="6255695" cy="298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70339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Code10-04.py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58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numpyAry3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print(numpyAry3, numpyAry3.dtype)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numpyAry4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np.ones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print(numpyAry4, numpyAry4.dtype)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numpyAry5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np.ones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dtype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=np.uint8)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print(numpyAry5, numpyAry5.dtype)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numpyAry6 = numpyAry5.astype(np.float16)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print(numpyAry6, numpyAry6.dtype)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061698D-8084-709A-DA72-B3535F53E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57"/>
          <a:stretch/>
        </p:blipFill>
        <p:spPr>
          <a:xfrm>
            <a:off x="6147175" y="4194085"/>
            <a:ext cx="2048151" cy="20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86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A0EC4F-B739-7963-0780-205D9B125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 err="1"/>
              <a:t>넘파이</a:t>
            </a:r>
            <a:r>
              <a:rPr lang="ko-KR" altLang="en-US" b="0" dirty="0"/>
              <a:t> 배열과 파이썬 리스트의 차이를 이해한다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넘파이</a:t>
            </a:r>
            <a:r>
              <a:rPr lang="ko-KR" altLang="en-US" b="0" dirty="0"/>
              <a:t> 배열의 장점과 간편성을 학습한다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넘파이의</a:t>
            </a:r>
            <a:r>
              <a:rPr lang="ko-KR" altLang="en-US" b="0" dirty="0"/>
              <a:t> 데이터 형식과 함수들의 사용법을 익힌다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넘파이를</a:t>
            </a:r>
            <a:r>
              <a:rPr lang="ko-KR" altLang="en-US" b="0" dirty="0"/>
              <a:t> 활용한 다양한 프로그램을 작성한다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ACB823A-5F2D-4232-AAD3-50A57B9F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속성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7F4BB88-3D11-4E67-8FAB-D375FE2FC6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배열의 속성</a:t>
            </a:r>
            <a:endParaRPr lang="en-US" altLang="ko-KR"/>
          </a:p>
          <a:p>
            <a:pPr lvl="1"/>
            <a:r>
              <a:rPr lang="en-US" altLang="ko-KR"/>
              <a:t>ndim : </a:t>
            </a:r>
            <a:r>
              <a:rPr lang="ko-KR" altLang="en-US"/>
              <a:t>배열의 차원 수 또는 배열의 축 수</a:t>
            </a:r>
            <a:endParaRPr lang="en-US" altLang="ko-KR"/>
          </a:p>
          <a:p>
            <a:pPr lvl="1"/>
            <a:r>
              <a:rPr lang="en-US" altLang="ko-KR"/>
              <a:t>shape : </a:t>
            </a:r>
            <a:r>
              <a:rPr lang="ko-KR" altLang="en-US"/>
              <a:t>배열 각 차원의 크기를 튜플 형태로</a:t>
            </a:r>
            <a:endParaRPr lang="en-US" altLang="ko-KR"/>
          </a:p>
          <a:p>
            <a:pPr lvl="1"/>
            <a:r>
              <a:rPr lang="en-US" altLang="ko-KR"/>
              <a:t>size : </a:t>
            </a:r>
            <a:r>
              <a:rPr lang="ko-KR" altLang="en-US"/>
              <a:t>배열 원소의 개수</a:t>
            </a:r>
            <a:endParaRPr lang="en-US" altLang="ko-KR"/>
          </a:p>
          <a:p>
            <a:pPr lvl="1"/>
            <a:r>
              <a:rPr lang="en-US" altLang="ko-KR"/>
              <a:t>dtype : </a:t>
            </a:r>
            <a:r>
              <a:rPr lang="ko-KR" altLang="en-US"/>
              <a:t>배열 내의 원소의 데이터형</a:t>
            </a:r>
            <a:endParaRPr lang="en-US" altLang="ko-KR"/>
          </a:p>
          <a:p>
            <a:pPr lvl="1"/>
            <a:r>
              <a:rPr lang="en-US" altLang="ko-KR"/>
              <a:t>itemsize : </a:t>
            </a:r>
            <a:r>
              <a:rPr lang="ko-KR" altLang="en-US"/>
              <a:t>배열 내의 원소의 크기를 바이트 단위로 기술</a:t>
            </a:r>
            <a:endParaRPr lang="en-US" altLang="ko-KR"/>
          </a:p>
          <a:p>
            <a:pPr lvl="1"/>
            <a:r>
              <a:rPr lang="en-US" altLang="ko-KR"/>
              <a:t>nbytes : </a:t>
            </a:r>
            <a:r>
              <a:rPr lang="ko-KR" altLang="en-US"/>
              <a:t>배열 전체 바이트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FE7885-BE0F-4618-8729-546ABB533236}"/>
              </a:ext>
            </a:extLst>
          </p:cNvPr>
          <p:cNvSpPr/>
          <p:nvPr/>
        </p:nvSpPr>
        <p:spPr>
          <a:xfrm>
            <a:off x="4937743" y="771508"/>
            <a:ext cx="4140460" cy="1846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'ndim 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arr.ndim)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'shape: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arr.shape)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'dtype: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arr.dtype)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'size 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arr.size)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'itemsize:'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arr.itemsize)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'nbytes: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arr.nbytes)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E11D8-C61D-4F3C-9621-4DA79B2A90FF}"/>
              </a:ext>
            </a:extLst>
          </p:cNvPr>
          <p:cNvSpPr/>
          <p:nvPr/>
        </p:nvSpPr>
        <p:spPr>
          <a:xfrm>
            <a:off x="476545" y="3429000"/>
            <a:ext cx="31503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arr = np.arange(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07BBF9-A821-4236-84EA-F3426C06B95A}"/>
              </a:ext>
            </a:extLst>
          </p:cNvPr>
          <p:cNvSpPr/>
          <p:nvPr/>
        </p:nvSpPr>
        <p:spPr>
          <a:xfrm>
            <a:off x="457573" y="4266303"/>
            <a:ext cx="3150350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[1 2 3 4 5]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ndim : 1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shape: (5,)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dtype: int64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size : 5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itemsize: 8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nbytes: 40</a:t>
            </a:r>
            <a:endParaRPr lang="ko-KR" altLang="en-US" sz="16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494110-A542-4603-9F35-10EB1C2BD99C}"/>
              </a:ext>
            </a:extLst>
          </p:cNvPr>
          <p:cNvSpPr/>
          <p:nvPr/>
        </p:nvSpPr>
        <p:spPr>
          <a:xfrm>
            <a:off x="4301970" y="3429000"/>
            <a:ext cx="422121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arr = np.arange(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).reshape((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(arr)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3EDA15-A02E-4D33-B0C9-9C930657FB59}"/>
              </a:ext>
            </a:extLst>
          </p:cNvPr>
          <p:cNvSpPr/>
          <p:nvPr/>
        </p:nvSpPr>
        <p:spPr>
          <a:xfrm>
            <a:off x="4301970" y="4266303"/>
            <a:ext cx="4025429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[[0 1 2] [3 4 5] [6 7 8]]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ndim : 2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shape: (3, 3)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dtype: int64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size : 9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itemsize: 8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nbytes: 72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2321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배열 크기와 데이터 형식</a:t>
            </a:r>
            <a:endParaRPr lang="en-US" altLang="ko-KR" dirty="0"/>
          </a:p>
          <a:p>
            <a:pPr lvl="2"/>
            <a:r>
              <a:rPr lang="en-US" altLang="ko-KR" dirty="0"/>
              <a:t>2×3 </a:t>
            </a:r>
            <a:r>
              <a:rPr lang="ko-KR" altLang="en-US" dirty="0"/>
              <a:t>크기의 배열을 만듦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배열의 값은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 </a:t>
            </a:r>
            <a:r>
              <a:rPr lang="ko-KR" altLang="en-US" dirty="0"/>
              <a:t>사이의 임의의 값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76" y="2401722"/>
            <a:ext cx="4005444" cy="241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829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배열 크기와 데이터 형식  </a:t>
            </a:r>
            <a:r>
              <a:rPr lang="en-US" altLang="ko-KR" dirty="0"/>
              <a:t>- </a:t>
            </a:r>
            <a:r>
              <a:rPr lang="ko-KR" altLang="en-US" b="1" dirty="0">
                <a:solidFill>
                  <a:srgbClr val="FF0000"/>
                </a:solidFill>
              </a:rPr>
              <a:t>속성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배열의 데이터 형식은 </a:t>
            </a:r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속성으로 알 수 있음</a:t>
            </a:r>
            <a:endParaRPr lang="en-US" altLang="ko-KR" dirty="0"/>
          </a:p>
          <a:p>
            <a:pPr lvl="2"/>
            <a:r>
              <a:rPr lang="ko-KR" altLang="en-US" dirty="0"/>
              <a:t>배열의 차원은 </a:t>
            </a:r>
            <a:r>
              <a:rPr lang="en-US" altLang="ko-KR" dirty="0" err="1"/>
              <a:t>ndim</a:t>
            </a:r>
            <a:r>
              <a:rPr lang="en-US" altLang="ko-KR" dirty="0"/>
              <a:t> </a:t>
            </a:r>
            <a:r>
              <a:rPr lang="ko-KR" altLang="en-US" dirty="0"/>
              <a:t>속성으로</a:t>
            </a:r>
            <a:r>
              <a:rPr lang="en-US" altLang="ko-KR" dirty="0"/>
              <a:t>, </a:t>
            </a:r>
            <a:r>
              <a:rPr lang="ko-KR" altLang="en-US" dirty="0"/>
              <a:t>배열의 크기는 </a:t>
            </a:r>
            <a:r>
              <a:rPr lang="en-US" altLang="ko-KR" dirty="0"/>
              <a:t>shape </a:t>
            </a:r>
            <a:r>
              <a:rPr lang="ko-KR" altLang="en-US" dirty="0"/>
              <a:t>속성으로 확인할 수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9" y="2303875"/>
            <a:ext cx="4095455" cy="320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899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산술 연산과 </a:t>
            </a:r>
            <a:r>
              <a:rPr lang="ko-KR" altLang="en-US" dirty="0" err="1"/>
              <a:t>브로드캐스팅</a:t>
            </a:r>
            <a:endParaRPr lang="en-US" altLang="ko-KR" dirty="0"/>
          </a:p>
          <a:p>
            <a:pPr lvl="2"/>
            <a:r>
              <a:rPr lang="ko-KR" altLang="en-US" dirty="0"/>
              <a:t>배열에 숫자 </a:t>
            </a:r>
            <a:r>
              <a:rPr lang="en-US" altLang="ko-KR" dirty="0"/>
              <a:t>100</a:t>
            </a:r>
            <a:r>
              <a:rPr lang="ko-KR" altLang="en-US" dirty="0"/>
              <a:t>을 빼자 </a:t>
            </a:r>
            <a:r>
              <a:rPr lang="ko-KR" altLang="en-US" b="1" u="sng" dirty="0">
                <a:solidFill>
                  <a:srgbClr val="FF0000"/>
                </a:solidFill>
              </a:rPr>
              <a:t>모든 배열 항목 하나하나에 </a:t>
            </a:r>
            <a:r>
              <a:rPr lang="en-US" altLang="ko-KR" dirty="0"/>
              <a:t>100</a:t>
            </a:r>
            <a:r>
              <a:rPr lang="ko-KR" altLang="en-US" dirty="0"/>
              <a:t>을 뺀 효과가 나타남</a:t>
            </a:r>
            <a:endParaRPr lang="en-US" altLang="ko-KR" dirty="0"/>
          </a:p>
          <a:p>
            <a:pPr lvl="2"/>
            <a:r>
              <a:rPr lang="ko-KR" altLang="en-US" dirty="0"/>
              <a:t>배열끼리 더하면 각 자릿수끼리 </a:t>
            </a:r>
            <a:r>
              <a:rPr lang="ko-KR" altLang="en-US" dirty="0" err="1"/>
              <a:t>더해짐</a:t>
            </a:r>
            <a:endParaRPr lang="en-US" altLang="ko-KR" dirty="0"/>
          </a:p>
          <a:p>
            <a:pPr lvl="2"/>
            <a:r>
              <a:rPr lang="ko-KR" altLang="en-US" dirty="0"/>
              <a:t>이를 </a:t>
            </a:r>
            <a:r>
              <a:rPr lang="ko-KR" altLang="en-US" dirty="0" err="1"/>
              <a:t>브로드캐스팅</a:t>
            </a:r>
            <a:r>
              <a:rPr lang="en-US" altLang="ko-KR" dirty="0"/>
              <a:t>(Broadcasting)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93" y="2678503"/>
            <a:ext cx="3600399" cy="34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135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산술 연산과 </a:t>
            </a:r>
            <a:r>
              <a:rPr lang="ko-KR" altLang="en-US" dirty="0" err="1"/>
              <a:t>브로드캐스팅</a:t>
            </a:r>
            <a:endParaRPr lang="en-US" altLang="ko-KR" dirty="0"/>
          </a:p>
          <a:p>
            <a:pPr lvl="2"/>
            <a:r>
              <a:rPr lang="ko-KR" altLang="en-US" dirty="0"/>
              <a:t>모든 값에 </a:t>
            </a:r>
            <a:r>
              <a:rPr lang="en-US" altLang="ko-KR" dirty="0"/>
              <a:t>10</a:t>
            </a:r>
            <a:r>
              <a:rPr lang="ko-KR" altLang="en-US" dirty="0"/>
              <a:t>을 더하는 </a:t>
            </a:r>
            <a:r>
              <a:rPr lang="ko-KR" altLang="en-US" dirty="0" err="1"/>
              <a:t>브로드캐스팅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9" y="1943835"/>
            <a:ext cx="3555395" cy="222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A43D0B-5EFE-4CBA-B9BE-57E50590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8" y="2033845"/>
            <a:ext cx="3666436" cy="12601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B86C0B-3CD2-4CFC-B169-AA1295A830AB}"/>
              </a:ext>
            </a:extLst>
          </p:cNvPr>
          <p:cNvSpPr/>
          <p:nvPr/>
        </p:nvSpPr>
        <p:spPr>
          <a:xfrm>
            <a:off x="116505" y="4824038"/>
            <a:ext cx="8415935" cy="92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4988" lvl="1" indent="-177800">
              <a:lnSpc>
                <a:spcPct val="120000"/>
              </a:lnSpc>
              <a:spcBef>
                <a:spcPct val="20000"/>
              </a:spcBef>
              <a:buClr>
                <a:srgbClr val="FFE45B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산술 연산과 </a:t>
            </a:r>
            <a:r>
              <a:rPr lang="ko-KR" altLang="en-US" sz="1600" u="sng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브로드캐스팅</a:t>
            </a:r>
            <a:endParaRPr lang="en-US" altLang="ko-KR" sz="1600" u="sng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 marL="720725" lvl="2" indent="-185738">
              <a:lnSpc>
                <a:spcPct val="120000"/>
              </a:lnSpc>
              <a:spcBef>
                <a:spcPct val="20000"/>
              </a:spcBef>
              <a:buClr>
                <a:srgbClr val="FFE45B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원래 배열과 숫자는 연산이 될 수 없지만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넘파이가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 다음과 같이 숫자를 동일한 크기의 배열로 만든 후에 연산을 함</a:t>
            </a:r>
            <a:endParaRPr lang="en-US" altLang="ko-KR" sz="14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035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산술 연산과 </a:t>
            </a:r>
            <a:r>
              <a:rPr lang="ko-KR" altLang="en-US" dirty="0" err="1"/>
              <a:t>브로드캐스팅</a:t>
            </a:r>
            <a:endParaRPr lang="en-US" altLang="ko-KR" dirty="0"/>
          </a:p>
          <a:p>
            <a:pPr lvl="2"/>
            <a:r>
              <a:rPr lang="ko-KR" altLang="en-US" dirty="0"/>
              <a:t>배열의 크기가 다른 경우의 연산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5" y="2213865"/>
            <a:ext cx="2567114" cy="256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E684A2-8A14-4B7F-8D3B-6C94CA0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43" y="2213865"/>
            <a:ext cx="4833457" cy="11594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C32784-C0D4-4238-BDC4-4892DF92150B}"/>
              </a:ext>
            </a:extLst>
          </p:cNvPr>
          <p:cNvSpPr/>
          <p:nvPr/>
        </p:nvSpPr>
        <p:spPr>
          <a:xfrm>
            <a:off x="3735415" y="4027110"/>
            <a:ext cx="4572000" cy="5839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0725" lvl="2" indent="-185738">
              <a:lnSpc>
                <a:spcPct val="120000"/>
              </a:lnSpc>
              <a:spcBef>
                <a:spcPct val="20000"/>
              </a:spcBef>
              <a:buClr>
                <a:srgbClr val="FFE45B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앞 배열의 크기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2×2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에 맞춰서 뒤쪽 배열도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2×2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크기로 확장된 후 연산을 진행함</a:t>
            </a:r>
            <a:endParaRPr lang="en-US" altLang="ko-KR" sz="14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014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산술 연산과 </a:t>
            </a:r>
            <a:r>
              <a:rPr lang="ko-KR" altLang="en-US" dirty="0" err="1"/>
              <a:t>브로드캐스팅</a:t>
            </a:r>
            <a:endParaRPr lang="en-US" altLang="ko-KR" dirty="0"/>
          </a:p>
          <a:p>
            <a:pPr lvl="2"/>
            <a:r>
              <a:rPr lang="ko-KR" altLang="en-US" dirty="0"/>
              <a:t>배열을 숫자와 나누거나 제곱해도 됨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844114" y="2018577"/>
            <a:ext cx="4672991" cy="3393857"/>
            <a:chOff x="3039650" y="1754400"/>
            <a:chExt cx="3547867" cy="2545393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650" y="3786885"/>
              <a:ext cx="3547867" cy="512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3039650" y="1754400"/>
              <a:ext cx="3547867" cy="2139949"/>
              <a:chOff x="3039650" y="1754400"/>
              <a:chExt cx="3547867" cy="2139949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9650" y="1754400"/>
                <a:ext cx="3064701" cy="2139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085"/>
              <a:stretch/>
            </p:blipFill>
            <p:spPr bwMode="auto">
              <a:xfrm>
                <a:off x="6066684" y="1754400"/>
                <a:ext cx="520833" cy="2139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19978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b="1" u="sng" dirty="0">
                <a:solidFill>
                  <a:srgbClr val="FF0000"/>
                </a:solidFill>
              </a:rPr>
              <a:t>첨자와 </a:t>
            </a:r>
            <a:r>
              <a:rPr lang="ko-KR" altLang="en-US" b="1" u="sng" dirty="0" err="1">
                <a:solidFill>
                  <a:srgbClr val="FF0000"/>
                </a:solidFill>
              </a:rPr>
              <a:t>슬라이싱</a:t>
            </a:r>
            <a:endParaRPr lang="en-US" altLang="ko-KR" b="1" u="sng" dirty="0">
              <a:solidFill>
                <a:srgbClr val="FF0000"/>
              </a:solidFill>
            </a:endParaRPr>
          </a:p>
          <a:p>
            <a:pPr lvl="2"/>
            <a:r>
              <a:rPr lang="ko-KR" altLang="en-US" dirty="0" err="1"/>
              <a:t>파이썬의</a:t>
            </a:r>
            <a:r>
              <a:rPr lang="ko-KR" altLang="en-US" dirty="0"/>
              <a:t> 리스트와 마찬가지로 </a:t>
            </a:r>
            <a:r>
              <a:rPr lang="ko-KR" altLang="en-US" b="1" dirty="0"/>
              <a:t>인덱스</a:t>
            </a:r>
            <a:r>
              <a:rPr lang="ko-KR" altLang="en-US" dirty="0"/>
              <a:t>를 통해서 처리할 수 있음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2124776"/>
            <a:ext cx="4548902" cy="260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985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dirty="0" err="1"/>
              <a:t>배열명</a:t>
            </a:r>
            <a:r>
              <a:rPr lang="en-US" altLang="ko-KR" dirty="0"/>
              <a:t>[</a:t>
            </a:r>
            <a:r>
              <a:rPr lang="ko-KR" altLang="en-US" dirty="0"/>
              <a:t>첨자</a:t>
            </a:r>
            <a:r>
              <a:rPr lang="en-US" altLang="ko-KR" dirty="0"/>
              <a:t>]</a:t>
            </a:r>
            <a:r>
              <a:rPr lang="ko-KR" altLang="en-US" dirty="0"/>
              <a:t>를 사용하여 값에 접근할 수 있음</a:t>
            </a:r>
            <a:endParaRPr lang="en-US" altLang="ko-KR" dirty="0"/>
          </a:p>
          <a:p>
            <a:pPr lvl="2"/>
            <a:r>
              <a:rPr lang="ko-KR" altLang="en-US" dirty="0"/>
              <a:t>배열의 부분집합은 </a:t>
            </a:r>
            <a:r>
              <a:rPr lang="ko-KR" altLang="en-US" dirty="0" err="1"/>
              <a:t>배열명</a:t>
            </a: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:</a:t>
            </a:r>
            <a:r>
              <a:rPr lang="ko-KR" altLang="en-US" dirty="0"/>
              <a:t>끝</a:t>
            </a:r>
            <a:r>
              <a:rPr lang="en-US" altLang="ko-KR" dirty="0"/>
              <a:t>+1] </a:t>
            </a:r>
            <a:r>
              <a:rPr lang="ko-KR" altLang="en-US" dirty="0"/>
              <a:t>형식으로 파이썬 리스트와 마찬가지로 조작 가능</a:t>
            </a:r>
            <a:endParaRPr lang="en-US" altLang="ko-KR" dirty="0"/>
          </a:p>
          <a:p>
            <a:pPr lvl="2"/>
            <a:r>
              <a:rPr lang="ko-KR" altLang="en-US" dirty="0"/>
              <a:t>첨자를 </a:t>
            </a:r>
            <a:r>
              <a:rPr lang="en-US" altLang="ko-KR" dirty="0"/>
              <a:t>–1, -2, … </a:t>
            </a:r>
            <a:r>
              <a:rPr lang="ko-KR" altLang="en-US" dirty="0"/>
              <a:t>방식으로 사용하면 마지막 위치부터 접근</a:t>
            </a:r>
            <a:r>
              <a:rPr lang="en-US" altLang="ko-KR" dirty="0"/>
              <a:t>, </a:t>
            </a:r>
            <a:r>
              <a:rPr lang="ko-KR" altLang="en-US" dirty="0" err="1"/>
              <a:t>배열명</a:t>
            </a:r>
            <a:r>
              <a:rPr lang="en-US" altLang="ko-KR" dirty="0"/>
              <a:t>[:]</a:t>
            </a:r>
            <a:r>
              <a:rPr lang="ko-KR" altLang="en-US" dirty="0"/>
              <a:t>은 배열 자체를 의미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5" y="2708920"/>
            <a:ext cx="4886365" cy="347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45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dirty="0" err="1"/>
              <a:t>슬라이싱</a:t>
            </a:r>
            <a:r>
              <a:rPr lang="ko-KR" altLang="en-US" dirty="0"/>
              <a:t> 방식으로 </a:t>
            </a:r>
            <a:r>
              <a:rPr lang="ko-KR" altLang="en-US" b="1" u="sng" dirty="0">
                <a:solidFill>
                  <a:srgbClr val="FF0000"/>
                </a:solidFill>
              </a:rPr>
              <a:t>부분집합을 먼저 추출한 후 그 값을 변경하는 코드</a:t>
            </a:r>
            <a:endParaRPr lang="en-US" altLang="ko-KR" b="1" u="sng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88" y="2078850"/>
            <a:ext cx="5343691" cy="422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F7CEE6-FC0B-4C3F-9BB4-B40146F67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08"/>
          <a:stretch/>
        </p:blipFill>
        <p:spPr>
          <a:xfrm>
            <a:off x="4577563" y="2213864"/>
            <a:ext cx="4013030" cy="13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en-US" altLang="ko-KR" dirty="0"/>
              <a:t>Numerical Python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배열을 처리할 때 널리 사용되는 유용하고 필수적인 라이브러리</a:t>
            </a:r>
            <a:endParaRPr lang="en-US" altLang="ko-KR" dirty="0"/>
          </a:p>
          <a:p>
            <a:pPr lvl="1"/>
            <a:r>
              <a:rPr lang="ko-KR" altLang="en-US" dirty="0"/>
              <a:t>특히 배열 계산에 최적화된 방식과 빠른 처리 속도를 자랑함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넘파이</a:t>
            </a:r>
            <a:r>
              <a:rPr lang="ko-KR" altLang="en-US" dirty="0"/>
              <a:t> 특징</a:t>
            </a:r>
            <a:endParaRPr lang="en-US" altLang="ko-KR" dirty="0"/>
          </a:p>
          <a:p>
            <a:pPr lvl="1"/>
            <a:r>
              <a:rPr lang="ko-KR" altLang="en-US" dirty="0"/>
              <a:t>처리 속도가 빠름</a:t>
            </a:r>
            <a:endParaRPr lang="en-US" altLang="ko-KR" dirty="0"/>
          </a:p>
          <a:p>
            <a:pPr lvl="1"/>
            <a:r>
              <a:rPr lang="ko-KR" altLang="en-US" dirty="0"/>
              <a:t>유연한 연산 제공</a:t>
            </a:r>
            <a:endParaRPr lang="en-US" altLang="ko-KR" dirty="0"/>
          </a:p>
          <a:p>
            <a:pPr lvl="1"/>
            <a:r>
              <a:rPr lang="ko-KR" altLang="en-US" dirty="0"/>
              <a:t>배열의 내용을 한번에 디스크에 저장하고</a:t>
            </a:r>
            <a:r>
              <a:rPr lang="en-US" altLang="ko-KR" dirty="0"/>
              <a:t>, </a:t>
            </a:r>
            <a:r>
              <a:rPr lang="ko-KR" altLang="en-US" dirty="0"/>
              <a:t>다시 불러오는 기능을 제공</a:t>
            </a:r>
            <a:endParaRPr lang="en-US" altLang="ko-KR" dirty="0"/>
          </a:p>
          <a:p>
            <a:pPr lvl="1"/>
            <a:r>
              <a:rPr lang="en-US" altLang="ko-KR" dirty="0"/>
              <a:t>C/C++</a:t>
            </a:r>
            <a:r>
              <a:rPr lang="ko-KR" altLang="en-US" dirty="0"/>
              <a:t>로 작성한 코드와 연결 가능</a:t>
            </a:r>
            <a:endParaRPr lang="en-US" altLang="ko-KR" dirty="0"/>
          </a:p>
          <a:p>
            <a:pPr lvl="1"/>
            <a:r>
              <a:rPr lang="ko-KR" altLang="en-US" dirty="0" err="1"/>
              <a:t>판다스</a:t>
            </a:r>
            <a:r>
              <a:rPr lang="en-US" altLang="ko-KR" dirty="0"/>
              <a:t>,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등 유명한 라이브러리가 </a:t>
            </a:r>
            <a:r>
              <a:rPr lang="ko-KR" altLang="en-US" dirty="0" err="1"/>
              <a:t>넘파이</a:t>
            </a:r>
            <a:r>
              <a:rPr lang="ko-KR" altLang="en-US" dirty="0"/>
              <a:t> 기반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8239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dirty="0"/>
              <a:t>실행 결과에 따르면 배열의 부분집합을 추출했을 때 부분집합에 새로운 값이 복사되는 것이 아니라</a:t>
            </a:r>
            <a:r>
              <a:rPr lang="en-US" altLang="ko-KR" dirty="0"/>
              <a:t>, </a:t>
            </a:r>
            <a:r>
              <a:rPr lang="ko-KR" altLang="en-US" dirty="0"/>
              <a:t>부분집합이 원래 배열과 메모리를 공유하는 것을 알 수 있음</a:t>
            </a:r>
            <a:endParaRPr lang="en-US" altLang="ko-KR" dirty="0"/>
          </a:p>
          <a:p>
            <a:pPr lvl="2"/>
            <a:r>
              <a:rPr lang="ko-KR" altLang="en-US" dirty="0"/>
              <a:t>따라서</a:t>
            </a:r>
            <a:r>
              <a:rPr lang="en-US" altLang="ko-KR" dirty="0"/>
              <a:t> </a:t>
            </a:r>
            <a:r>
              <a:rPr lang="ko-KR" altLang="en-US" dirty="0"/>
              <a:t>부분집합의 값을 변경했는데 원래 배열의 값이 변경되었음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1CB35-4C07-0864-0147-73829031A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8"/>
          <a:stretch/>
        </p:blipFill>
        <p:spPr>
          <a:xfrm>
            <a:off x="1624173" y="2843935"/>
            <a:ext cx="5895654" cy="20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en-US" altLang="ko-KR" dirty="0"/>
              <a:t>ary_sub1</a:t>
            </a:r>
            <a:r>
              <a:rPr lang="ko-KR" altLang="en-US" dirty="0"/>
              <a:t>을 모두 </a:t>
            </a:r>
            <a:r>
              <a:rPr lang="en-US" altLang="ko-KR" dirty="0"/>
              <a:t>77</a:t>
            </a:r>
            <a:r>
              <a:rPr lang="ko-KR" altLang="en-US" dirty="0"/>
              <a:t>로 변경하면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10-5]</a:t>
            </a:r>
            <a:r>
              <a:rPr lang="ko-KR" altLang="en-US" dirty="0"/>
              <a:t>와 같이 변경되기 때문에 </a:t>
            </a:r>
            <a:r>
              <a:rPr lang="en-US" altLang="ko-KR" dirty="0" err="1"/>
              <a:t>ary</a:t>
            </a:r>
            <a:r>
              <a:rPr lang="ko-KR" altLang="en-US" dirty="0"/>
              <a:t>를 출력하면 </a:t>
            </a:r>
            <a:r>
              <a:rPr lang="en-US" altLang="ko-KR" dirty="0"/>
              <a:t>77</a:t>
            </a:r>
            <a:r>
              <a:rPr lang="ko-KR" altLang="en-US" dirty="0"/>
              <a:t>이 보이는 것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ABC6DC-C850-2510-D2E0-DA42AF891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65"/>
          <a:stretch/>
        </p:blipFill>
        <p:spPr>
          <a:xfrm>
            <a:off x="1462536" y="2528900"/>
            <a:ext cx="6218927" cy="257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2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완전히 분리된 부분집합을 </a:t>
            </a:r>
            <a:r>
              <a:rPr lang="ko-KR" altLang="en-US" b="1" dirty="0"/>
              <a:t>만들고 싶다면 부분집합을 만들 때 </a:t>
            </a:r>
            <a:r>
              <a:rPr lang="ko-KR" altLang="en-US" b="1" dirty="0">
                <a:solidFill>
                  <a:srgbClr val="FF0000"/>
                </a:solidFill>
              </a:rPr>
              <a:t>복사하는 방식을 </a:t>
            </a:r>
            <a:r>
              <a:rPr lang="ko-KR" altLang="en-US" b="1" dirty="0"/>
              <a:t>사용해야 함</a:t>
            </a:r>
            <a:endParaRPr lang="en-US" altLang="ko-KR" b="1" dirty="0"/>
          </a:p>
          <a:p>
            <a:pPr lvl="1"/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2033845"/>
            <a:ext cx="4050450" cy="400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A15C22-93E5-44DF-9949-6C4D0FBF0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90" y="2618910"/>
            <a:ext cx="3960921" cy="133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6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dirty="0"/>
              <a:t>이전 코드의 세 번째 행은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10-6]</a:t>
            </a:r>
            <a:r>
              <a:rPr lang="ko-KR" altLang="en-US" dirty="0"/>
              <a:t>과 같이 새로운 공간에 복사되어 </a:t>
            </a:r>
            <a:r>
              <a:rPr lang="en-US" altLang="ko-KR" dirty="0"/>
              <a:t>ary_sub2</a:t>
            </a:r>
            <a:r>
              <a:rPr lang="ko-KR" altLang="en-US" dirty="0"/>
              <a:t>가 만들어짐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90FAC5-8487-DBB6-9BCD-E0C6F16A6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29" y="2768927"/>
            <a:ext cx="6208541" cy="20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7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10-7]</a:t>
            </a:r>
            <a:r>
              <a:rPr lang="ko-KR" altLang="en-US" dirty="0"/>
              <a:t>과 같이 </a:t>
            </a:r>
            <a:r>
              <a:rPr lang="en-US" altLang="ko-KR" dirty="0"/>
              <a:t>ary_sub2</a:t>
            </a:r>
            <a:r>
              <a:rPr lang="ko-KR" altLang="en-US" dirty="0"/>
              <a:t>를 변경해도 원 배열인 </a:t>
            </a:r>
            <a:r>
              <a:rPr lang="en-US" altLang="ko-KR" dirty="0" err="1"/>
              <a:t>ary</a:t>
            </a:r>
            <a:r>
              <a:rPr lang="ko-KR" altLang="en-US" dirty="0"/>
              <a:t>는 변경되지 않았음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AE991-0C41-D3F4-5831-5227A62FF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12" y="2528900"/>
            <a:ext cx="5795576" cy="24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리스트와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r>
              <a:rPr lang="ko-KR" altLang="en-US" dirty="0"/>
              <a:t> 비교</a:t>
            </a:r>
            <a:endParaRPr lang="en-US" altLang="ko-KR" dirty="0"/>
          </a:p>
          <a:p>
            <a:pPr lvl="2"/>
            <a:r>
              <a:rPr lang="ko-KR" altLang="en-US" dirty="0"/>
              <a:t>파이썬 리스트에서 </a:t>
            </a:r>
            <a:r>
              <a:rPr lang="en-US" altLang="ko-KR" dirty="0"/>
              <a:t>2</a:t>
            </a:r>
            <a:r>
              <a:rPr lang="ko-KR" altLang="en-US" dirty="0"/>
              <a:t>차원 배열 일부를 추출하기 위해서는 다소 복잡한 과정을 거침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10-8]</a:t>
            </a:r>
            <a:r>
              <a:rPr lang="ko-KR" altLang="en-US" dirty="0"/>
              <a:t>과 같이 </a:t>
            </a:r>
            <a:r>
              <a:rPr lang="en-US" altLang="ko-KR" dirty="0"/>
              <a:t>2</a:t>
            </a:r>
            <a:r>
              <a:rPr lang="ko-KR" altLang="en-US" dirty="0"/>
              <a:t>차원 리스트 일부를 추출하는 코드를 작성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634F3C-6124-F457-1D44-F1154AA7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2618910"/>
            <a:ext cx="4782060" cy="2746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F05004-BC0A-4D66-BB0C-461A3E31C360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647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넘파이 배열 사용 방법</a:t>
            </a:r>
          </a:p>
          <a:p>
            <a:pPr lvl="1">
              <a:defRPr/>
            </a:pPr>
            <a:r>
              <a:rPr lang="ko-KR" altLang="en-US"/>
              <a:t>파이썬 리스트와 넘파이 배열의 슬라이싱 비교</a:t>
            </a:r>
          </a:p>
          <a:p>
            <a:pPr marL="357188" lvl="1" indent="0">
              <a:buNone/>
              <a:defRPr/>
            </a:pPr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50359" y="1718810"/>
          <a:ext cx="7043282" cy="481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6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Code10-05.py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800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import random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SIZE = 5   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원본 크기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startRow,startCol = 1, 1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새로운 리스트의 시작 위치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nSIZE = 3  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새로운 리스트의 크기</a:t>
                      </a:r>
                    </a:p>
                    <a:p>
                      <a:pPr lvl="0" latinLnBrk="1">
                        <a:defRPr/>
                      </a:pPr>
                      <a:endParaRPr lang="ko-KR" altLang="en-US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차원 리스트 생성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value = 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myList1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for _ in range(SIZE)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tmpList=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for _ in range(SIZE)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tmpList.append(value)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value += 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myList1.append(tmpList)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차원 리스트의 출력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for i in range(SIZE)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[ print("%3d" % myList1[i][k], end=' ') for k in range(SIZE) 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print()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7E4A694-6E57-44DA-8D5B-919634B17DE8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참고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넘파이 배열 사용 방법</a:t>
            </a:r>
          </a:p>
          <a:p>
            <a:pPr lvl="1">
              <a:defRPr/>
            </a:pPr>
            <a:r>
              <a:rPr lang="ko-KR" altLang="en-US"/>
              <a:t>파이썬 리스트와 넘파이 배열의 슬라이싱 비교</a:t>
            </a:r>
          </a:p>
          <a:p>
            <a:pPr marL="357188" lvl="1" indent="0">
              <a:buNone/>
              <a:defRPr/>
            </a:pPr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51620" y="1928833"/>
          <a:ext cx="6975774" cy="39518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3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149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Code10-05.py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28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print()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차원 리스트의 슬라이싱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myList2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for i in range(startRow, startRow+nSIZE)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tmpList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for k in range(startCol, startCol+nSIZE)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tmpList.append(myList1[i][k])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myList2.append(tmpList)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차원 리스트의 출력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for i in range(nSIZE)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[ print("%3d" % myList2[i][k], end=' ') for k in range(nSIZE) 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print()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print()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642230" y="1448779"/>
            <a:ext cx="1925160" cy="28153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C6F64A-6497-4F0B-8783-749472D53314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참고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리스트와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r>
              <a:rPr lang="ko-KR" altLang="en-US" dirty="0"/>
              <a:t> 비교</a:t>
            </a:r>
            <a:endParaRPr lang="en-US" altLang="ko-KR" dirty="0"/>
          </a:p>
          <a:p>
            <a:pPr lvl="2"/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r>
              <a:rPr lang="ko-KR" altLang="en-US" dirty="0"/>
              <a:t> 기능을 사용하면 훨씬 간단함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차원 배열을 </a:t>
            </a:r>
            <a:r>
              <a:rPr lang="en-US" altLang="ko-KR" dirty="0"/>
              <a:t>2</a:t>
            </a:r>
            <a:r>
              <a:rPr lang="ko-KR" altLang="en-US" dirty="0"/>
              <a:t>차원 배열로 만드는 </a:t>
            </a:r>
            <a:r>
              <a:rPr lang="en-US" altLang="ko-KR" b="1" u="sng" dirty="0">
                <a:solidFill>
                  <a:srgbClr val="FF0000"/>
                </a:solidFill>
              </a:rPr>
              <a:t>reshape()</a:t>
            </a:r>
            <a:r>
              <a:rPr lang="ko-KR" altLang="en-US" dirty="0"/>
              <a:t>의 기능을 사용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21" y="2348880"/>
            <a:ext cx="2910380" cy="353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564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리스트와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r>
              <a:rPr lang="ko-KR" altLang="en-US" dirty="0"/>
              <a:t> 비교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1</a:t>
            </a:r>
            <a:r>
              <a:rPr lang="ko-KR" altLang="en-US" dirty="0"/>
              <a:t>차원배열</a:t>
            </a:r>
            <a:r>
              <a:rPr lang="en-US" altLang="ko-KR" dirty="0"/>
              <a:t>.reshape(</a:t>
            </a:r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열</a:t>
            </a:r>
            <a:r>
              <a:rPr lang="en-US" altLang="ko-KR" dirty="0"/>
              <a:t>)’</a:t>
            </a:r>
            <a:r>
              <a:rPr lang="ko-KR" altLang="en-US" dirty="0"/>
              <a:t>을 사용하면 </a:t>
            </a:r>
            <a:r>
              <a:rPr lang="en-US" altLang="ko-KR" dirty="0"/>
              <a:t>1</a:t>
            </a:r>
            <a:r>
              <a:rPr lang="ko-KR" altLang="en-US" dirty="0"/>
              <a:t>차원 배열이 간단히 </a:t>
            </a:r>
            <a:r>
              <a:rPr lang="en-US" altLang="ko-KR" dirty="0"/>
              <a:t>2</a:t>
            </a:r>
            <a:r>
              <a:rPr lang="ko-KR" altLang="en-US" dirty="0"/>
              <a:t>차원 배열로 변경됨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차원 배열도 ‘</a:t>
            </a:r>
            <a:r>
              <a:rPr lang="en-US" altLang="ko-KR" dirty="0"/>
              <a:t>2</a:t>
            </a:r>
            <a:r>
              <a:rPr lang="ko-KR" altLang="en-US" dirty="0"/>
              <a:t>차원배열</a:t>
            </a:r>
            <a:r>
              <a:rPr lang="en-US" altLang="ko-KR" dirty="0"/>
              <a:t>.reshape(</a:t>
            </a:r>
            <a:r>
              <a:rPr lang="ko-KR" altLang="en-US" dirty="0"/>
              <a:t>크기</a:t>
            </a:r>
            <a:r>
              <a:rPr lang="en-US" altLang="ko-KR" dirty="0"/>
              <a:t>)’</a:t>
            </a:r>
            <a:r>
              <a:rPr lang="ko-KR" altLang="en-US" dirty="0"/>
              <a:t>를 사용하면 </a:t>
            </a:r>
            <a:r>
              <a:rPr lang="en-US" altLang="ko-KR" dirty="0"/>
              <a:t>1</a:t>
            </a:r>
            <a:r>
              <a:rPr lang="ko-KR" altLang="en-US" dirty="0"/>
              <a:t>차원 배열로 변경됨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71" y="2348880"/>
            <a:ext cx="7448243" cy="251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54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ko-KR" altLang="en-US" dirty="0"/>
              <a:t>정수를 저장하기 위해 </a:t>
            </a:r>
            <a:r>
              <a:rPr lang="en-US" altLang="ko-KR" dirty="0"/>
              <a:t>5×5 </a:t>
            </a:r>
            <a:r>
              <a:rPr lang="ko-KR" altLang="en-US" dirty="0"/>
              <a:t>크기의 </a:t>
            </a:r>
            <a:r>
              <a:rPr lang="ko-KR" altLang="en-US" dirty="0" err="1"/>
              <a:t>랜덤값으로</a:t>
            </a:r>
            <a:r>
              <a:rPr lang="ko-KR" altLang="en-US" dirty="0"/>
              <a:t> 초기화된 </a:t>
            </a:r>
            <a:r>
              <a:rPr lang="en-US" altLang="ko-KR" dirty="0"/>
              <a:t>2</a:t>
            </a:r>
            <a:r>
              <a:rPr lang="ko-KR" altLang="en-US" dirty="0"/>
              <a:t>차원 리스트를 만들고</a:t>
            </a:r>
            <a:r>
              <a:rPr lang="en-US" altLang="ko-KR" dirty="0"/>
              <a:t>, </a:t>
            </a:r>
            <a:r>
              <a:rPr lang="ko-KR" altLang="en-US" dirty="0"/>
              <a:t>리스트의 모든 값에 </a:t>
            </a:r>
            <a:r>
              <a:rPr lang="en-US" altLang="ko-KR" dirty="0"/>
              <a:t>100</a:t>
            </a:r>
            <a:r>
              <a:rPr lang="ko-KR" altLang="en-US" dirty="0"/>
              <a:t>을 더하는 코드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68A0373-54AE-EECF-DFA2-F34695B98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523480"/>
              </p:ext>
            </p:extLst>
          </p:nvPr>
        </p:nvGraphicFramePr>
        <p:xfrm>
          <a:off x="296525" y="2078850"/>
          <a:ext cx="8550949" cy="435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14590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Code10-01.py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921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random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파이썬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리스트 생성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SIZE = 5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 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random.randint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(0,255) for _ in range(SIZE)] for _ in range(SIZE)]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리스트를 출력하기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print("%3d" %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][k], end=' 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더하기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 += 100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425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dirty="0"/>
              <a:t>다양한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r>
              <a:rPr lang="ko-KR" altLang="en-US" dirty="0"/>
              <a:t> 방법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3259E5-D941-5C18-09DB-76725D109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7" y="2281491"/>
            <a:ext cx="7965885" cy="35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45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10-9]</a:t>
            </a:r>
            <a:r>
              <a:rPr lang="ko-KR" altLang="en-US" dirty="0"/>
              <a:t>의 </a:t>
            </a:r>
            <a:r>
              <a:rPr lang="en-US" altLang="ko-KR" dirty="0"/>
              <a:t>4×4 </a:t>
            </a:r>
            <a:r>
              <a:rPr lang="ko-KR" altLang="en-US" dirty="0"/>
              <a:t>크기의 </a:t>
            </a:r>
            <a:r>
              <a:rPr lang="en-US" altLang="ko-KR" dirty="0"/>
              <a:t>2</a:t>
            </a:r>
            <a:r>
              <a:rPr lang="ko-KR" altLang="en-US" dirty="0"/>
              <a:t>차원 배열에서 행을 추출하는 다양한 방법</a:t>
            </a:r>
            <a:endParaRPr lang="en-US" altLang="ko-KR" dirty="0"/>
          </a:p>
          <a:p>
            <a:pPr lvl="2"/>
            <a:r>
              <a:rPr lang="ko-KR" altLang="en-US" dirty="0"/>
              <a:t>먼저 간단히 </a:t>
            </a:r>
            <a:r>
              <a:rPr lang="en-US" altLang="ko-KR" dirty="0"/>
              <a:t>4×4 </a:t>
            </a:r>
            <a:r>
              <a:rPr lang="ko-KR" altLang="en-US" dirty="0"/>
              <a:t>크기의 배열을 준비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5" y="2393885"/>
            <a:ext cx="2655294" cy="317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79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marL="355600" lvl="1" indent="-261938">
              <a:buSzPct val="130000"/>
            </a:pP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marL="541337" lvl="2" indent="-261938">
              <a:buSzPct val="130000"/>
            </a:pPr>
            <a:r>
              <a:rPr lang="en-US" altLang="ko-KR" b="1" dirty="0"/>
              <a:t>1</a:t>
            </a:r>
            <a:r>
              <a:rPr lang="ko-KR" altLang="en-US" b="1" dirty="0"/>
              <a:t>개 행을 추출할 경우</a:t>
            </a:r>
            <a:endParaRPr lang="en-US" altLang="ko-KR" b="1" dirty="0"/>
          </a:p>
          <a:p>
            <a:pPr marL="719137" lvl="3" indent="-261938">
              <a:buSzPct val="130000"/>
            </a:pP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배열에서 </a:t>
            </a:r>
            <a:r>
              <a:rPr lang="ko-KR" altLang="en-US" dirty="0" err="1"/>
              <a:t>슬라이싱을</a:t>
            </a:r>
            <a:r>
              <a:rPr lang="ko-KR" altLang="en-US" dirty="0"/>
              <a:t> 할 때는 원칙적으로 </a:t>
            </a:r>
            <a:r>
              <a:rPr lang="en-US" altLang="ko-KR" dirty="0"/>
              <a:t>[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] </a:t>
            </a:r>
            <a:r>
              <a:rPr lang="ko-KR" altLang="en-US" dirty="0"/>
              <a:t>형식을 사용</a:t>
            </a:r>
            <a:endParaRPr lang="en-US" altLang="ko-KR" dirty="0"/>
          </a:p>
          <a:p>
            <a:pPr marL="719137" lvl="3" indent="-261938">
              <a:buSzPct val="130000"/>
            </a:pPr>
            <a:r>
              <a:rPr lang="ko-KR" altLang="en-US" dirty="0"/>
              <a:t>하지만 행만 표시한다면 열은 모든 열인 ‘</a:t>
            </a:r>
            <a:r>
              <a:rPr lang="en-US" altLang="ko-KR" dirty="0"/>
              <a:t>:’ </a:t>
            </a:r>
            <a:r>
              <a:rPr lang="ko-KR" altLang="en-US" dirty="0"/>
              <a:t>또는 ‘</a:t>
            </a:r>
            <a:r>
              <a:rPr lang="en-US" altLang="ko-KR" dirty="0"/>
              <a:t>0:</a:t>
            </a:r>
            <a:r>
              <a:rPr lang="ko-KR" altLang="en-US" dirty="0" err="1"/>
              <a:t>열개수</a:t>
            </a:r>
            <a:r>
              <a:rPr lang="ko-KR" altLang="en-US" dirty="0"/>
              <a:t>’를 생략한 것으로 간주</a:t>
            </a:r>
            <a:endParaRPr lang="en-US" altLang="ko-KR" dirty="0"/>
          </a:p>
          <a:p>
            <a:pPr marL="719137" lvl="3" indent="-261938">
              <a:buSzPct val="130000"/>
            </a:pPr>
            <a:r>
              <a:rPr lang="en-US" altLang="ko-KR" dirty="0"/>
              <a:t>2</a:t>
            </a:r>
            <a:r>
              <a:rPr lang="ko-KR" altLang="en-US" dirty="0"/>
              <a:t>차원 배열에서 행 </a:t>
            </a:r>
            <a:r>
              <a:rPr lang="en-US" altLang="ko-KR" dirty="0"/>
              <a:t>1</a:t>
            </a:r>
            <a:r>
              <a:rPr lang="ko-KR" altLang="en-US" dirty="0"/>
              <a:t>개만 추출했으므로 결과는 </a:t>
            </a:r>
            <a:r>
              <a:rPr lang="en-US" altLang="ko-KR" dirty="0"/>
              <a:t>1</a:t>
            </a:r>
            <a:r>
              <a:rPr lang="ko-KR" altLang="en-US" dirty="0"/>
              <a:t>차원 배열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81" y="2798930"/>
            <a:ext cx="2283660" cy="319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522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marL="355600" lvl="1" indent="-261938">
              <a:buSzPct val="130000"/>
            </a:pP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marL="541337" lvl="2" indent="-261938">
              <a:buSzPct val="130000"/>
            </a:pPr>
            <a:r>
              <a:rPr lang="ko-KR" altLang="en-US" b="1" dirty="0"/>
              <a:t>인접한 여러 개 행을 추출하는 경우</a:t>
            </a:r>
            <a:endParaRPr lang="en-US" altLang="ko-KR" dirty="0"/>
          </a:p>
          <a:p>
            <a:pPr lvl="2"/>
            <a:r>
              <a:rPr lang="ko-KR" altLang="en-US" sz="1200" dirty="0"/>
              <a:t>여러 개 행을 추출할 때는 행의 범위를 설정</a:t>
            </a:r>
            <a:endParaRPr lang="en-US" altLang="ko-KR" sz="1200" dirty="0"/>
          </a:p>
          <a:p>
            <a:pPr lvl="2"/>
            <a:r>
              <a:rPr lang="ko-KR" altLang="en-US" sz="1200" dirty="0"/>
              <a:t>열 부분은 생략하거나 모든 열로 지정할 수 있음</a:t>
            </a:r>
            <a:endParaRPr lang="en-US" altLang="ko-KR" sz="1200" dirty="0"/>
          </a:p>
          <a:p>
            <a:pPr lvl="2"/>
            <a:r>
              <a:rPr lang="ko-KR" altLang="en-US" sz="1200" dirty="0"/>
              <a:t>결과는 </a:t>
            </a:r>
            <a:r>
              <a:rPr lang="en-US" altLang="ko-KR" sz="1200" dirty="0"/>
              <a:t>2</a:t>
            </a:r>
            <a:r>
              <a:rPr lang="ko-KR" altLang="en-US" sz="1200" dirty="0"/>
              <a:t>차원 배열이 됨</a:t>
            </a:r>
            <a:endParaRPr lang="en-US" altLang="ko-KR" sz="1200" dirty="0"/>
          </a:p>
          <a:p>
            <a:pPr lvl="1"/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47" y="1673805"/>
            <a:ext cx="2610290" cy="440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979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marL="355600" lvl="1" indent="-261938">
              <a:buSzPct val="130000"/>
            </a:pP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marL="541337" lvl="2" indent="-261938">
              <a:buSzPct val="130000"/>
            </a:pPr>
            <a:r>
              <a:rPr lang="ko-KR" altLang="en-US" b="1" dirty="0"/>
              <a:t>한 개 열을 추출하는 경우</a:t>
            </a:r>
            <a:endParaRPr lang="en-US" altLang="ko-KR" b="1" dirty="0"/>
          </a:p>
          <a:p>
            <a:pPr lvl="2"/>
            <a:r>
              <a:rPr lang="ko-KR" altLang="en-US" sz="1200" dirty="0"/>
              <a:t>한 개 열을 추출할 때는 </a:t>
            </a:r>
            <a:r>
              <a:rPr lang="en-US" altLang="ko-KR" sz="1200" dirty="0"/>
              <a:t>[</a:t>
            </a:r>
            <a:r>
              <a:rPr lang="ko-KR" altLang="en-US" sz="1200" dirty="0"/>
              <a:t>행</a:t>
            </a:r>
            <a:r>
              <a:rPr lang="en-US" altLang="ko-KR" sz="1200" dirty="0"/>
              <a:t>, </a:t>
            </a:r>
            <a:r>
              <a:rPr lang="ko-KR" altLang="en-US" sz="1200" dirty="0"/>
              <a:t>열</a:t>
            </a:r>
            <a:r>
              <a:rPr lang="en-US" altLang="ko-KR" sz="1200" dirty="0"/>
              <a:t>]</a:t>
            </a:r>
            <a:r>
              <a:rPr lang="ko-KR" altLang="en-US" sz="1200" dirty="0"/>
              <a:t>에서 행 부분은 ‘</a:t>
            </a:r>
            <a:r>
              <a:rPr lang="en-US" altLang="ko-KR" sz="1200" dirty="0"/>
              <a:t>:’ </a:t>
            </a:r>
            <a:r>
              <a:rPr lang="ko-KR" altLang="en-US" sz="1200" dirty="0"/>
              <a:t>또는 ‘</a:t>
            </a:r>
            <a:r>
              <a:rPr lang="en-US" altLang="ko-KR" sz="1200" dirty="0"/>
              <a:t>0:</a:t>
            </a:r>
            <a:r>
              <a:rPr lang="ko-KR" altLang="en-US" sz="1200" dirty="0" err="1"/>
              <a:t>행개수’로</a:t>
            </a:r>
            <a:r>
              <a:rPr lang="ko-KR" altLang="en-US" sz="1200" dirty="0"/>
              <a:t> 지정</a:t>
            </a:r>
            <a:endParaRPr lang="en-US" altLang="ko-KR" sz="1200" dirty="0"/>
          </a:p>
          <a:p>
            <a:pPr lvl="2"/>
            <a:r>
              <a:rPr lang="ko-KR" altLang="en-US" sz="1200" dirty="0"/>
              <a:t>단 </a:t>
            </a:r>
            <a:r>
              <a:rPr lang="en-US" altLang="ko-KR" sz="1200" dirty="0"/>
              <a:t>[ , </a:t>
            </a:r>
            <a:r>
              <a:rPr lang="ko-KR" altLang="en-US" sz="1200" dirty="0"/>
              <a:t>열</a:t>
            </a:r>
            <a:r>
              <a:rPr lang="en-US" altLang="ko-KR" sz="1200" dirty="0"/>
              <a:t>] </a:t>
            </a:r>
            <a:r>
              <a:rPr lang="ko-KR" altLang="en-US" sz="1200" dirty="0"/>
              <a:t>방식으로 앞부분을 비워 놓으면 오류가 발생</a:t>
            </a:r>
            <a:endParaRPr lang="en-US" altLang="ko-KR" sz="1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2573905"/>
            <a:ext cx="2790309" cy="354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305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배열의 </a:t>
            </a:r>
            <a:r>
              <a:rPr lang="ko-KR" altLang="en-US" sz="1600" b="0" dirty="0" err="1"/>
              <a:t>슬라이싱</a:t>
            </a:r>
            <a:endParaRPr lang="en-US" altLang="ko-KR" sz="1600" b="0" dirty="0"/>
          </a:p>
          <a:p>
            <a:pPr lvl="1"/>
            <a:r>
              <a:rPr lang="ko-KR" altLang="en-US" sz="1400" b="1" dirty="0"/>
              <a:t>인접한 여러 개 열을 추출하는 경우</a:t>
            </a:r>
            <a:endParaRPr lang="en-US" altLang="ko-KR" sz="1400" dirty="0"/>
          </a:p>
          <a:p>
            <a:pPr lvl="2"/>
            <a:r>
              <a:rPr lang="ko-KR" altLang="en-US" sz="1200" dirty="0"/>
              <a:t>여러 개 열을 추출할 때는 열의 범위를 설정</a:t>
            </a:r>
            <a:endParaRPr lang="en-US" altLang="ko-KR" sz="1200" dirty="0"/>
          </a:p>
          <a:p>
            <a:pPr lvl="2"/>
            <a:r>
              <a:rPr lang="ko-KR" altLang="en-US" sz="1200" dirty="0"/>
              <a:t>행 부분은 모든 열로 지정</a:t>
            </a:r>
            <a:endParaRPr lang="en-US" altLang="ko-KR" sz="1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964" y="1400200"/>
            <a:ext cx="2430271" cy="465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726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배열의 </a:t>
            </a:r>
            <a:r>
              <a:rPr lang="ko-KR" altLang="en-US" sz="1600" b="0" dirty="0" err="1"/>
              <a:t>슬라이싱</a:t>
            </a:r>
            <a:endParaRPr lang="en-US" altLang="ko-KR" sz="1600" b="0" dirty="0"/>
          </a:p>
          <a:p>
            <a:pPr lvl="1"/>
            <a:r>
              <a:rPr lang="ko-KR" altLang="en-US" sz="1400" b="1" dirty="0"/>
              <a:t>중간 부분을 추출하는 경우</a:t>
            </a:r>
            <a:endParaRPr lang="en-US" altLang="ko-KR" sz="1400" b="1" dirty="0"/>
          </a:p>
          <a:p>
            <a:pPr lvl="2"/>
            <a:r>
              <a:rPr lang="ko-KR" altLang="en-US" sz="1200" dirty="0"/>
              <a:t>행 및 열의 범위를 설정하면 되며 결과는 </a:t>
            </a:r>
            <a:r>
              <a:rPr lang="en-US" altLang="ko-KR" sz="1200" dirty="0"/>
              <a:t>2</a:t>
            </a:r>
            <a:r>
              <a:rPr lang="ko-KR" altLang="en-US" sz="1200" dirty="0"/>
              <a:t>차원 배열이 됨</a:t>
            </a:r>
            <a:endParaRPr lang="en-US" altLang="ko-KR" sz="1200" dirty="0"/>
          </a:p>
          <a:p>
            <a:pPr lvl="1"/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72" y="2303875"/>
            <a:ext cx="2613112" cy="303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006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배열의 </a:t>
            </a:r>
            <a:r>
              <a:rPr lang="ko-KR" altLang="en-US" sz="1600" b="0" dirty="0" err="1"/>
              <a:t>슬라이싱</a:t>
            </a:r>
            <a:endParaRPr lang="en-US" altLang="ko-KR" sz="1600" b="0" dirty="0"/>
          </a:p>
          <a:p>
            <a:pPr lvl="1"/>
            <a:r>
              <a:rPr lang="ko-KR" altLang="en-US" sz="1400" b="1" u="sng" dirty="0">
                <a:solidFill>
                  <a:srgbClr val="FF0000"/>
                </a:solidFill>
              </a:rPr>
              <a:t>인접하지 않은 행 또는 열을 추출하는 경우</a:t>
            </a:r>
            <a:endParaRPr lang="en-US" altLang="ko-KR" b="1" u="sng" dirty="0">
              <a:solidFill>
                <a:srgbClr val="FF0000"/>
              </a:solidFill>
            </a:endParaRPr>
          </a:p>
          <a:p>
            <a:pPr lvl="2"/>
            <a:r>
              <a:rPr lang="en-US" altLang="ko-KR" sz="1200" dirty="0"/>
              <a:t>[[</a:t>
            </a:r>
            <a:r>
              <a:rPr lang="ko-KR" altLang="en-US" sz="1200" dirty="0"/>
              <a:t>행</a:t>
            </a:r>
            <a:r>
              <a:rPr lang="en-US" altLang="ko-KR" sz="1200" dirty="0"/>
              <a:t>, </a:t>
            </a:r>
            <a:r>
              <a:rPr lang="ko-KR" altLang="en-US" sz="1200" dirty="0"/>
              <a:t>열</a:t>
            </a:r>
            <a:r>
              <a:rPr lang="en-US" altLang="ko-KR" sz="1200" dirty="0"/>
              <a:t>]] </a:t>
            </a:r>
            <a:r>
              <a:rPr lang="ko-KR" altLang="en-US" sz="1200" dirty="0"/>
              <a:t>방식으로 추출</a:t>
            </a:r>
            <a:endParaRPr lang="en-US" altLang="ko-KR" sz="1200" dirty="0"/>
          </a:p>
          <a:p>
            <a:pPr lvl="2"/>
            <a:r>
              <a:rPr lang="ko-KR" altLang="en-US" sz="1200" dirty="0"/>
              <a:t>행 및 열을 </a:t>
            </a:r>
            <a:r>
              <a:rPr lang="en-US" altLang="ko-KR" sz="1200" dirty="0"/>
              <a:t>1</a:t>
            </a:r>
            <a:r>
              <a:rPr lang="ko-KR" altLang="en-US" sz="1200" dirty="0"/>
              <a:t>개씩만 써도 되고</a:t>
            </a:r>
            <a:r>
              <a:rPr lang="en-US" altLang="ko-KR" sz="1200" dirty="0"/>
              <a:t>, </a:t>
            </a:r>
            <a:r>
              <a:rPr lang="ko-KR" altLang="en-US" sz="1200" dirty="0"/>
              <a:t>범위를 지정해도 됨</a:t>
            </a:r>
            <a:endParaRPr lang="en-US" altLang="ko-KR" sz="1200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66" y="1808821"/>
            <a:ext cx="2690334" cy="431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938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</a:t>
            </a:r>
            <a:r>
              <a:rPr lang="ko-KR" altLang="en-US" sz="1600" u="sng" dirty="0">
                <a:solidFill>
                  <a:srgbClr val="FF0000"/>
                </a:solidFill>
              </a:rPr>
              <a:t>배열 연결 및 축 전환</a:t>
            </a:r>
            <a:endParaRPr lang="en-US" altLang="ko-KR" sz="1600" u="sng" dirty="0">
              <a:solidFill>
                <a:srgbClr val="FF0000"/>
              </a:solidFill>
            </a:endParaRPr>
          </a:p>
          <a:p>
            <a:pPr lvl="1"/>
            <a:r>
              <a:rPr lang="en-US" altLang="ko-KR" sz="1400" dirty="0"/>
              <a:t>2</a:t>
            </a:r>
            <a:r>
              <a:rPr lang="ko-KR" altLang="en-US" sz="1400" dirty="0"/>
              <a:t>차원 </a:t>
            </a:r>
            <a:r>
              <a:rPr lang="ko-KR" altLang="en-US" sz="1400" dirty="0" err="1"/>
              <a:t>넘파이</a:t>
            </a:r>
            <a:r>
              <a:rPr lang="ko-KR" altLang="en-US" sz="1400" dirty="0"/>
              <a:t> 배열을 연결할 때는 </a:t>
            </a:r>
            <a:r>
              <a:rPr lang="en-US" altLang="ko-KR" sz="1400" dirty="0" err="1"/>
              <a:t>np.concatenate</a:t>
            </a:r>
            <a:r>
              <a:rPr lang="en-US" altLang="ko-KR" sz="1400" dirty="0"/>
              <a:t>((</a:t>
            </a:r>
            <a:r>
              <a:rPr lang="ko-KR" altLang="en-US" sz="1400" dirty="0"/>
              <a:t>배열</a:t>
            </a:r>
            <a:r>
              <a:rPr lang="en-US" altLang="ko-KR" sz="1400" dirty="0"/>
              <a:t>1, </a:t>
            </a:r>
            <a:r>
              <a:rPr lang="ko-KR" altLang="en-US" sz="1400" dirty="0"/>
              <a:t>배열</a:t>
            </a:r>
            <a:r>
              <a:rPr lang="en-US" altLang="ko-KR" sz="1400" dirty="0"/>
              <a:t>2)) </a:t>
            </a:r>
            <a:r>
              <a:rPr lang="ko-KR" altLang="en-US" sz="1400" dirty="0"/>
              <a:t>함수를 사용</a:t>
            </a:r>
            <a:endParaRPr lang="en-US" altLang="ko-KR" sz="1400" dirty="0"/>
          </a:p>
          <a:p>
            <a:pPr lvl="1"/>
            <a:r>
              <a:rPr lang="ko-KR" altLang="en-US" sz="1400" dirty="0"/>
              <a:t>옵션 </a:t>
            </a:r>
            <a:r>
              <a:rPr lang="en-US" altLang="ko-KR" sz="1400" dirty="0"/>
              <a:t>axis</a:t>
            </a:r>
            <a:r>
              <a:rPr lang="ko-KR" altLang="en-US" sz="1400" dirty="0"/>
              <a:t>를 통해서 </a:t>
            </a:r>
            <a:r>
              <a:rPr lang="en-US" altLang="ko-KR" sz="1400" dirty="0"/>
              <a:t>0</a:t>
            </a:r>
            <a:r>
              <a:rPr lang="ko-KR" altLang="en-US" sz="1400" dirty="0"/>
              <a:t>은 세로로</a:t>
            </a:r>
            <a:r>
              <a:rPr lang="en-US" altLang="ko-KR" sz="1400" dirty="0"/>
              <a:t>, 1</a:t>
            </a:r>
            <a:r>
              <a:rPr lang="ko-KR" altLang="en-US" sz="1400" dirty="0"/>
              <a:t>을 가로로 연결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5B4B39-7546-FA1B-10F4-B3A21922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92" y="2618910"/>
            <a:ext cx="7065785" cy="199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62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 연결 및 축 전환</a:t>
            </a:r>
            <a:endParaRPr lang="en-US" altLang="ko-KR" sz="1600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2898265" y="1919627"/>
            <a:ext cx="3375374" cy="4389693"/>
            <a:chOff x="3263395" y="1382172"/>
            <a:chExt cx="2367393" cy="3292270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45"/>
            <a:stretch/>
          </p:blipFill>
          <p:spPr bwMode="auto">
            <a:xfrm>
              <a:off x="3263395" y="1382172"/>
              <a:ext cx="2367393" cy="241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53"/>
            <a:stretch/>
          </p:blipFill>
          <p:spPr bwMode="auto">
            <a:xfrm>
              <a:off x="3266855" y="3741880"/>
              <a:ext cx="2363933" cy="93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907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ko-KR" altLang="en-US" dirty="0"/>
              <a:t>정수를 저장하기 위해 </a:t>
            </a:r>
            <a:r>
              <a:rPr lang="en-US" altLang="ko-KR" dirty="0"/>
              <a:t>5×5 </a:t>
            </a:r>
            <a:r>
              <a:rPr lang="ko-KR" altLang="en-US" dirty="0"/>
              <a:t>크기의 </a:t>
            </a:r>
            <a:r>
              <a:rPr lang="ko-KR" altLang="en-US" dirty="0" err="1"/>
              <a:t>랜덤값으로</a:t>
            </a:r>
            <a:r>
              <a:rPr lang="ko-KR" altLang="en-US" dirty="0"/>
              <a:t> 초기화된 </a:t>
            </a:r>
            <a:r>
              <a:rPr lang="en-US" altLang="ko-KR" dirty="0"/>
              <a:t>2</a:t>
            </a:r>
            <a:r>
              <a:rPr lang="ko-KR" altLang="en-US" dirty="0"/>
              <a:t>차원 리스트를 만들고</a:t>
            </a:r>
            <a:r>
              <a:rPr lang="en-US" altLang="ko-KR" dirty="0"/>
              <a:t>, </a:t>
            </a:r>
            <a:r>
              <a:rPr lang="ko-KR" altLang="en-US" dirty="0"/>
              <a:t>리스트의 모든 값에 </a:t>
            </a:r>
            <a:r>
              <a:rPr lang="en-US" altLang="ko-KR" dirty="0"/>
              <a:t>100</a:t>
            </a:r>
            <a:r>
              <a:rPr lang="ko-KR" altLang="en-US" dirty="0"/>
              <a:t>을 더하는 코드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68A0373-54AE-EECF-DFA2-F34695B98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974788"/>
              </p:ext>
            </p:extLst>
          </p:nvPr>
        </p:nvGraphicFramePr>
        <p:xfrm>
          <a:off x="971600" y="2477056"/>
          <a:ext cx="6255695" cy="1908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5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15636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Code10-01.py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584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리스트를 출력하기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print("%3d" %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][k], end=' 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9171B5B-66EE-5979-BC62-11650989A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328"/>
          <a:stretch/>
        </p:blipFill>
        <p:spPr>
          <a:xfrm>
            <a:off x="6417205" y="3338990"/>
            <a:ext cx="1845205" cy="27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2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 연결 및 축 전환</a:t>
            </a:r>
            <a:endParaRPr lang="en-US" altLang="ko-KR" sz="1600" b="0" dirty="0"/>
          </a:p>
          <a:p>
            <a:pPr lvl="1"/>
            <a:r>
              <a:rPr lang="ko-KR" altLang="en-US" sz="1400" dirty="0" err="1"/>
              <a:t>넘파이</a:t>
            </a:r>
            <a:r>
              <a:rPr lang="ko-KR" altLang="en-US" sz="1400" dirty="0"/>
              <a:t> 배열의 행과 열을 바꾸려면 </a:t>
            </a:r>
            <a:r>
              <a:rPr lang="en-US" altLang="ko-KR" sz="1400" dirty="0"/>
              <a:t>transpose(1, 0) </a:t>
            </a:r>
            <a:r>
              <a:rPr lang="ko-KR" altLang="en-US" sz="1400" dirty="0"/>
              <a:t>또는 </a:t>
            </a:r>
            <a:r>
              <a:rPr lang="en-US" altLang="ko-KR" sz="1400" dirty="0"/>
              <a:t>T </a:t>
            </a:r>
            <a:r>
              <a:rPr lang="ko-KR" altLang="en-US" sz="1400" dirty="0"/>
              <a:t>속성을 사용</a:t>
            </a:r>
            <a:endParaRPr lang="en-US" altLang="ko-KR" sz="1400" dirty="0"/>
          </a:p>
          <a:p>
            <a:pPr lvl="1"/>
            <a:r>
              <a:rPr lang="en-US" altLang="ko-KR" sz="1400" dirty="0"/>
              <a:t>transpose (1, 0)</a:t>
            </a:r>
            <a:r>
              <a:rPr lang="ko-KR" altLang="en-US" sz="1400" dirty="0"/>
              <a:t>에서 </a:t>
            </a:r>
            <a:r>
              <a:rPr lang="en-US" altLang="ko-KR" sz="1400" dirty="0"/>
              <a:t>1</a:t>
            </a:r>
            <a:r>
              <a:rPr lang="ko-KR" altLang="en-US" sz="1400" dirty="0"/>
              <a:t>은 </a:t>
            </a:r>
            <a:r>
              <a:rPr lang="en-US" altLang="ko-KR" sz="1400" dirty="0"/>
              <a:t>1</a:t>
            </a:r>
            <a:r>
              <a:rPr lang="ko-KR" altLang="en-US" sz="1400" dirty="0"/>
              <a:t>번 축을</a:t>
            </a:r>
            <a:r>
              <a:rPr lang="en-US" altLang="ko-KR" sz="1400" dirty="0"/>
              <a:t>, 0</a:t>
            </a:r>
            <a:r>
              <a:rPr lang="ko-KR" altLang="en-US" sz="1400" dirty="0"/>
              <a:t>은 </a:t>
            </a:r>
            <a:r>
              <a:rPr lang="en-US" altLang="ko-KR" sz="1400" dirty="0"/>
              <a:t>0</a:t>
            </a:r>
            <a:r>
              <a:rPr lang="ko-KR" altLang="en-US" sz="1400" dirty="0"/>
              <a:t>번 축을 가리키는데</a:t>
            </a:r>
            <a:r>
              <a:rPr lang="en-US" altLang="ko-KR" sz="1400" dirty="0"/>
              <a:t>, </a:t>
            </a:r>
            <a:r>
              <a:rPr lang="ko-KR" altLang="en-US" sz="1400" dirty="0"/>
              <a:t>두 축을 바꾸기 때문에 행과 열이 바뀜</a:t>
            </a:r>
            <a:endParaRPr lang="en-US" altLang="ko-KR" sz="1400" dirty="0"/>
          </a:p>
          <a:p>
            <a:pPr lvl="1"/>
            <a:r>
              <a:rPr lang="en-US" altLang="ko-KR" sz="1400" dirty="0"/>
              <a:t>transpose(0, 1)</a:t>
            </a:r>
            <a:r>
              <a:rPr lang="ko-KR" altLang="en-US" sz="1400" dirty="0"/>
              <a:t>은 축이 바뀌지 않으므로 그대로 출력됨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084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 연결 및 축 전환</a:t>
            </a:r>
            <a:endParaRPr lang="en-US" altLang="ko-KR" sz="1600" b="0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12" y="1673805"/>
            <a:ext cx="3840407" cy="47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583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 err="1"/>
              <a:t>넘파이</a:t>
            </a:r>
            <a:r>
              <a:rPr lang="ko-KR" altLang="en-US" dirty="0"/>
              <a:t> 배열로 </a:t>
            </a:r>
            <a:r>
              <a:rPr lang="en-US" altLang="ko-KR" dirty="0"/>
              <a:t>Code10-05.py</a:t>
            </a:r>
            <a:r>
              <a:rPr lang="ko-KR" altLang="en-US" dirty="0"/>
              <a:t>와 동일한 결과를 내는 코드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EFFCE2E-A15D-EF8F-3F99-D053EDF18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8615"/>
              </p:ext>
            </p:extLst>
          </p:nvPr>
        </p:nvGraphicFramePr>
        <p:xfrm>
          <a:off x="1016605" y="1808820"/>
          <a:ext cx="7110789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411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650378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352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Code10-06.py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962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np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SIZE = 5   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원본 크기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startRow,startCol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1, 1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새로운 리스트의 시작 위치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nSIZE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3  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새로운 리스트의 크기</a:t>
                      </a:r>
                    </a:p>
                    <a:p>
                      <a:pPr latinLnBrk="1"/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 생성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= 1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myAry1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np.arange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(value, value+(SIZE*SIZE), 1)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myAry1 = myAry1.reshape(SIZE, SIZE)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 리스트의 출력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~~ Code10-05.py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17~20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행과 동일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myAry1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출력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~~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배열의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슬라이싱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myAry2 = myAry1[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startRow:startRow+nSIZE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startCol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startCol+nSIZE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].copy()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배열의 출력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~~ Code10-05.py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31~34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행과 동일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myAry2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출력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~~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706A64D-5EC2-4494-B445-302FD60A1D87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646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158" y="1688807"/>
            <a:ext cx="6165684" cy="447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7850C4-59F9-4D48-ACB1-E288B6EF6F84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283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 err="1"/>
              <a:t>단항</a:t>
            </a:r>
            <a:r>
              <a:rPr lang="ko-KR" altLang="en-US" b="1" dirty="0"/>
              <a:t> 수식 함수</a:t>
            </a:r>
            <a:endParaRPr lang="en-US" altLang="ko-KR" b="1" dirty="0"/>
          </a:p>
          <a:p>
            <a:pPr lvl="2"/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1</a:t>
            </a:r>
            <a:r>
              <a:rPr lang="ko-KR" altLang="en-US" dirty="0"/>
              <a:t>개를 연산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D0B795-28E9-366B-5E47-50D51E910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499" b="59730"/>
          <a:stretch/>
        </p:blipFill>
        <p:spPr>
          <a:xfrm>
            <a:off x="926595" y="2130893"/>
            <a:ext cx="4111122" cy="2205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710622-35CC-49DA-BAFC-E8AFF0EBC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" t="42390" r="63225"/>
          <a:stretch/>
        </p:blipFill>
        <p:spPr>
          <a:xfrm>
            <a:off x="5247075" y="2708920"/>
            <a:ext cx="3179851" cy="3060340"/>
          </a:xfrm>
          <a:prstGeom prst="rect">
            <a:avLst/>
          </a:prstGeom>
        </p:spPr>
      </p:pic>
      <p:sp>
        <p:nvSpPr>
          <p:cNvPr id="2" name="설명선: 선 1">
            <a:extLst>
              <a:ext uri="{FF2B5EF4-FFF2-40B4-BE49-F238E27FC236}">
                <a16:creationId xmlns:a16="http://schemas.microsoft.com/office/drawing/2014/main" id="{F772EB1D-66C8-485D-AE43-2AB2CDCD7280}"/>
              </a:ext>
            </a:extLst>
          </p:cNvPr>
          <p:cNvSpPr/>
          <p:nvPr/>
        </p:nvSpPr>
        <p:spPr>
          <a:xfrm>
            <a:off x="5247075" y="3113965"/>
            <a:ext cx="2385265" cy="585065"/>
          </a:xfrm>
          <a:prstGeom prst="borderCallout1">
            <a:avLst>
              <a:gd name="adj1" fmla="val 18750"/>
              <a:gd name="adj2" fmla="val -8333"/>
              <a:gd name="adj3" fmla="val 7316"/>
              <a:gd name="adj4" fmla="val -1480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설명선: 선 6">
            <a:extLst>
              <a:ext uri="{FF2B5EF4-FFF2-40B4-BE49-F238E27FC236}">
                <a16:creationId xmlns:a16="http://schemas.microsoft.com/office/drawing/2014/main" id="{C53AB20F-01B6-433F-B6F5-B5E651C5299E}"/>
              </a:ext>
            </a:extLst>
          </p:cNvPr>
          <p:cNvSpPr/>
          <p:nvPr/>
        </p:nvSpPr>
        <p:spPr>
          <a:xfrm>
            <a:off x="5242746" y="3751074"/>
            <a:ext cx="2385265" cy="585065"/>
          </a:xfrm>
          <a:prstGeom prst="borderCallout1">
            <a:avLst>
              <a:gd name="adj1" fmla="val 18750"/>
              <a:gd name="adj2" fmla="val -8333"/>
              <a:gd name="adj3" fmla="val -57208"/>
              <a:gd name="adj4" fmla="val -1188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5E1ED7A1-CC8B-4246-8CFC-5FECF695F1E0}"/>
              </a:ext>
            </a:extLst>
          </p:cNvPr>
          <p:cNvSpPr/>
          <p:nvPr/>
        </p:nvSpPr>
        <p:spPr>
          <a:xfrm>
            <a:off x="5242745" y="4380809"/>
            <a:ext cx="2385265" cy="585065"/>
          </a:xfrm>
          <a:prstGeom prst="borderCallout1">
            <a:avLst>
              <a:gd name="adj1" fmla="val 18750"/>
              <a:gd name="adj2" fmla="val -8333"/>
              <a:gd name="adj3" fmla="val -111695"/>
              <a:gd name="adj4" fmla="val -115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3A1EB07B-1000-4DD5-B945-150310C24E69}"/>
              </a:ext>
            </a:extLst>
          </p:cNvPr>
          <p:cNvSpPr/>
          <p:nvPr/>
        </p:nvSpPr>
        <p:spPr>
          <a:xfrm>
            <a:off x="5242745" y="5017918"/>
            <a:ext cx="3109675" cy="585065"/>
          </a:xfrm>
          <a:prstGeom prst="borderCallout1">
            <a:avLst>
              <a:gd name="adj1" fmla="val 18750"/>
              <a:gd name="adj2" fmla="val -8333"/>
              <a:gd name="adj3" fmla="val -154711"/>
              <a:gd name="adj4" fmla="val -908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2CB04-6FD7-441D-845B-65896B8C96E0}"/>
              </a:ext>
            </a:extLst>
          </p:cNvPr>
          <p:cNvSpPr txBox="1"/>
          <p:nvPr/>
        </p:nvSpPr>
        <p:spPr>
          <a:xfrm>
            <a:off x="7278805" y="3846228"/>
            <a:ext cx="87716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절대값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EAACE-2260-4C11-A790-9B1B467E34F3}"/>
              </a:ext>
            </a:extLst>
          </p:cNvPr>
          <p:cNvSpPr txBox="1"/>
          <p:nvPr/>
        </p:nvSpPr>
        <p:spPr>
          <a:xfrm>
            <a:off x="7278805" y="4495015"/>
            <a:ext cx="11079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부호판별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92009-5033-4EB7-A91C-EC4972625853}"/>
              </a:ext>
            </a:extLst>
          </p:cNvPr>
          <p:cNvSpPr txBox="1"/>
          <p:nvPr/>
        </p:nvSpPr>
        <p:spPr>
          <a:xfrm>
            <a:off x="8259418" y="5017918"/>
            <a:ext cx="87716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제곱근</a:t>
            </a:r>
          </a:p>
        </p:txBody>
      </p:sp>
    </p:spTree>
    <p:extLst>
      <p:ext uri="{BB962C8B-B14F-4D97-AF65-F5344CB8AC3E}">
        <p14:creationId xmlns:p14="http://schemas.microsoft.com/office/powerpoint/2010/main" val="1241986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 err="1"/>
              <a:t>단항</a:t>
            </a:r>
            <a:r>
              <a:rPr lang="ko-KR" altLang="en-US" b="1" dirty="0"/>
              <a:t> 수식 함수</a:t>
            </a:r>
            <a:endParaRPr lang="en-US" altLang="ko-KR" b="1" dirty="0"/>
          </a:p>
          <a:p>
            <a:pPr lvl="2"/>
            <a:r>
              <a:rPr lang="en-US" altLang="ko-KR" dirty="0" err="1"/>
              <a:t>np.abs</a:t>
            </a:r>
            <a:r>
              <a:rPr lang="en-US" altLang="ko-KR" dirty="0"/>
              <a:t>()</a:t>
            </a:r>
            <a:r>
              <a:rPr lang="ko-KR" altLang="en-US" dirty="0"/>
              <a:t>는 모두 양수를 반환하고</a:t>
            </a:r>
            <a:r>
              <a:rPr lang="en-US" altLang="ko-KR" dirty="0"/>
              <a:t>, sign()</a:t>
            </a:r>
            <a:r>
              <a:rPr lang="ko-KR" altLang="en-US" dirty="0"/>
              <a:t>의 경우 양수는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음수는 </a:t>
            </a:r>
            <a:r>
              <a:rPr lang="en-US" altLang="ko-KR" dirty="0"/>
              <a:t>1</a:t>
            </a:r>
            <a:r>
              <a:rPr lang="ko-KR" altLang="en-US" dirty="0"/>
              <a:t>을 반환 </a:t>
            </a:r>
            <a:endParaRPr lang="en-US" altLang="ko-KR" dirty="0"/>
          </a:p>
          <a:p>
            <a:pPr lvl="2"/>
            <a:r>
              <a:rPr lang="en-US" altLang="ko-KR" dirty="0" err="1"/>
              <a:t>np.sqrt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ko-KR" altLang="en-US" dirty="0" err="1"/>
              <a:t>루트값을</a:t>
            </a:r>
            <a:r>
              <a:rPr lang="ko-KR" altLang="en-US" dirty="0"/>
              <a:t> 반환하는데</a:t>
            </a:r>
            <a:r>
              <a:rPr lang="en-US" altLang="ko-KR" dirty="0"/>
              <a:t>, </a:t>
            </a:r>
            <a:r>
              <a:rPr lang="ko-KR" altLang="en-US" dirty="0"/>
              <a:t>음수의 </a:t>
            </a:r>
            <a:r>
              <a:rPr lang="ko-KR" altLang="en-US" dirty="0" err="1"/>
              <a:t>루트값은</a:t>
            </a:r>
            <a:r>
              <a:rPr lang="ko-KR" altLang="en-US" dirty="0"/>
              <a:t> </a:t>
            </a:r>
            <a:r>
              <a:rPr lang="en-US" altLang="ko-KR" dirty="0"/>
              <a:t>nan(Not a Number)</a:t>
            </a:r>
            <a:r>
              <a:rPr lang="ko-KR" altLang="en-US" dirty="0"/>
              <a:t>로 표시됨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C7F1E-4D12-4770-F096-96B91375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2483895"/>
            <a:ext cx="6657189" cy="35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71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/>
              <a:t>이항 수식 함수</a:t>
            </a:r>
            <a:endParaRPr lang="en-US" altLang="ko-KR" b="1" dirty="0"/>
          </a:p>
          <a:p>
            <a:pPr lvl="2"/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2</a:t>
            </a:r>
            <a:r>
              <a:rPr lang="ko-KR" altLang="en-US" dirty="0"/>
              <a:t>개를 연산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더하기</a:t>
            </a:r>
            <a:r>
              <a:rPr lang="en-US" altLang="ko-KR" dirty="0"/>
              <a:t>(add), </a:t>
            </a:r>
            <a:r>
              <a:rPr lang="ko-KR" altLang="en-US" dirty="0"/>
              <a:t>빼기</a:t>
            </a:r>
            <a:r>
              <a:rPr lang="en-US" altLang="ko-KR" dirty="0"/>
              <a:t>(subtract), </a:t>
            </a:r>
            <a:r>
              <a:rPr lang="ko-KR" altLang="en-US" dirty="0"/>
              <a:t>곱하기</a:t>
            </a:r>
            <a:r>
              <a:rPr lang="en-US" altLang="ko-KR" dirty="0"/>
              <a:t>(multiply) </a:t>
            </a:r>
            <a:r>
              <a:rPr lang="ko-KR" altLang="en-US" dirty="0"/>
              <a:t>등이 가능함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45B1BA-3ED5-1321-16DD-0372AD5AE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37"/>
          <a:stretch/>
        </p:blipFill>
        <p:spPr>
          <a:xfrm>
            <a:off x="836585" y="2393885"/>
            <a:ext cx="4497854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68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/>
              <a:t>이항 수식 함수</a:t>
            </a:r>
            <a:endParaRPr lang="en-US" altLang="ko-KR" b="1" dirty="0"/>
          </a:p>
          <a:p>
            <a:pPr lvl="2"/>
            <a:r>
              <a:rPr lang="en-US" altLang="ko-KR" dirty="0" err="1"/>
              <a:t>np.add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1, </a:t>
            </a:r>
            <a:r>
              <a:rPr lang="ko-KR" altLang="en-US" dirty="0"/>
              <a:t>배열</a:t>
            </a:r>
            <a:r>
              <a:rPr lang="en-US" altLang="ko-KR" dirty="0"/>
              <a:t>2)</a:t>
            </a:r>
            <a:r>
              <a:rPr lang="ko-KR" altLang="en-US" dirty="0"/>
              <a:t>는 배열</a:t>
            </a:r>
            <a:r>
              <a:rPr lang="en-US" altLang="ko-KR" dirty="0"/>
              <a:t>1+</a:t>
            </a:r>
            <a:r>
              <a:rPr lang="ko-KR" altLang="en-US" dirty="0"/>
              <a:t>배열</a:t>
            </a:r>
            <a:r>
              <a:rPr lang="en-US" altLang="ko-KR" dirty="0"/>
              <a:t>2</a:t>
            </a:r>
            <a:r>
              <a:rPr lang="ko-KR" altLang="en-US" dirty="0"/>
              <a:t>와 결과가 동일함</a:t>
            </a:r>
            <a:endParaRPr lang="en-US" altLang="ko-KR" dirty="0"/>
          </a:p>
          <a:p>
            <a:pPr lvl="2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함수를 사용하는 것과 직접 연산자를 사용하는 것은 차이가 없음</a:t>
            </a:r>
            <a:endParaRPr lang="en-US" altLang="ko-KR" dirty="0"/>
          </a:p>
          <a:p>
            <a:pPr lvl="2"/>
            <a:r>
              <a:rPr lang="en-US" altLang="ko-KR" dirty="0" err="1"/>
              <a:t>np.maximum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1, </a:t>
            </a:r>
            <a:r>
              <a:rPr lang="ko-KR" altLang="en-US" dirty="0"/>
              <a:t>배열</a:t>
            </a:r>
            <a:r>
              <a:rPr lang="en-US" altLang="ko-KR" dirty="0"/>
              <a:t>2)</a:t>
            </a:r>
            <a:r>
              <a:rPr lang="ko-KR" altLang="en-US" dirty="0"/>
              <a:t>는 두 배열 중 큰 값만 추출해서 새 배열을 반환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9D7574-5210-4FD8-AEA5-5BC470AE4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b="89050"/>
          <a:stretch/>
        </p:blipFill>
        <p:spPr>
          <a:xfrm>
            <a:off x="4682788" y="2818108"/>
            <a:ext cx="3444608" cy="6108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D70389-9DA5-4B65-A405-58E2985B1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72255"/>
          <a:stretch/>
        </p:blipFill>
        <p:spPr>
          <a:xfrm>
            <a:off x="4693281" y="4152186"/>
            <a:ext cx="3352146" cy="13439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C0E58F-FE1E-441F-8861-C525B74E0E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168" b="54427"/>
          <a:stretch/>
        </p:blipFill>
        <p:spPr>
          <a:xfrm>
            <a:off x="817015" y="3703221"/>
            <a:ext cx="3178647" cy="1120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CD2B86-DB06-4130-976A-86934791BE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211" b="26968"/>
          <a:stretch/>
        </p:blipFill>
        <p:spPr>
          <a:xfrm>
            <a:off x="814328" y="5098376"/>
            <a:ext cx="3124543" cy="12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41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/>
              <a:t>이항 수식 함수</a:t>
            </a:r>
            <a:endParaRPr lang="en-US" altLang="ko-KR" b="1" dirty="0"/>
          </a:p>
          <a:p>
            <a:pPr lvl="2"/>
            <a:r>
              <a:rPr lang="en-US" altLang="ko-KR" dirty="0" err="1"/>
              <a:t>np.greater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1, </a:t>
            </a:r>
            <a:r>
              <a:rPr lang="ko-KR" altLang="en-US" dirty="0"/>
              <a:t>배열</a:t>
            </a:r>
            <a:r>
              <a:rPr lang="en-US" altLang="ko-KR" dirty="0"/>
              <a:t>2)</a:t>
            </a:r>
            <a:r>
              <a:rPr lang="ko-KR" altLang="en-US" dirty="0"/>
              <a:t>는 ‘</a:t>
            </a:r>
            <a:r>
              <a:rPr lang="ko-KR" altLang="en-US" sz="1800" b="1" dirty="0">
                <a:solidFill>
                  <a:srgbClr val="0070C0"/>
                </a:solidFill>
              </a:rPr>
              <a:t>배열</a:t>
            </a:r>
            <a:r>
              <a:rPr lang="en-US" altLang="ko-KR" sz="1800" b="1" dirty="0">
                <a:solidFill>
                  <a:srgbClr val="0070C0"/>
                </a:solidFill>
              </a:rPr>
              <a:t>1</a:t>
            </a:r>
            <a:r>
              <a:rPr lang="ko-KR" altLang="en-US" sz="1800" b="1" dirty="0">
                <a:solidFill>
                  <a:srgbClr val="0070C0"/>
                </a:solidFill>
              </a:rPr>
              <a:t>＞배열</a:t>
            </a:r>
            <a:r>
              <a:rPr lang="en-US" altLang="ko-KR" sz="1800" b="1" dirty="0">
                <a:solidFill>
                  <a:srgbClr val="0070C0"/>
                </a:solidFill>
              </a:rPr>
              <a:t>2</a:t>
            </a:r>
            <a:r>
              <a:rPr lang="en-US" altLang="ko-KR" dirty="0"/>
              <a:t>’</a:t>
            </a:r>
            <a:r>
              <a:rPr lang="ko-KR" altLang="en-US" dirty="0"/>
              <a:t>이 경우엔 </a:t>
            </a:r>
            <a:r>
              <a:rPr lang="en-US" altLang="ko-KR" dirty="0"/>
              <a:t>True, </a:t>
            </a:r>
            <a:r>
              <a:rPr lang="ko-KR" altLang="en-US" dirty="0"/>
              <a:t>그렇지 않으면 </a:t>
            </a:r>
            <a:r>
              <a:rPr lang="en-US" altLang="ko-KR" dirty="0"/>
              <a:t>False</a:t>
            </a:r>
            <a:r>
              <a:rPr lang="ko-KR" altLang="en-US" dirty="0"/>
              <a:t>로 구성된 새 배열을</a:t>
            </a:r>
            <a:br>
              <a:rPr lang="en-US" altLang="ko-KR" dirty="0"/>
            </a:br>
            <a:r>
              <a:rPr lang="ko-KR" altLang="en-US" dirty="0"/>
              <a:t>반환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E92B98-50D1-411A-9528-56779D55A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13" t="33820" r="71294" b="50000"/>
          <a:stretch/>
        </p:blipFill>
        <p:spPr>
          <a:xfrm>
            <a:off x="4185731" y="2230924"/>
            <a:ext cx="3150350" cy="630070"/>
          </a:xfrm>
          <a:prstGeom prst="rect">
            <a:avLst/>
          </a:prstGeom>
          <a:solidFill>
            <a:srgbClr val="DEEBFF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721ED2-4998-4ED2-82E8-0F2BA1B3598A}"/>
              </a:ext>
            </a:extLst>
          </p:cNvPr>
          <p:cNvSpPr/>
          <p:nvPr/>
        </p:nvSpPr>
        <p:spPr>
          <a:xfrm>
            <a:off x="4185731" y="3048218"/>
            <a:ext cx="4356230" cy="923330"/>
          </a:xfrm>
          <a:prstGeom prst="rect">
            <a:avLst/>
          </a:prstGeom>
          <a:solidFill>
            <a:srgbClr val="DEEBFF"/>
          </a:solidFill>
        </p:spPr>
        <p:txBody>
          <a:bodyPr wrap="square">
            <a:spAutoFit/>
          </a:bodyPr>
          <a:lstStyle/>
          <a:p>
            <a:r>
              <a:rPr lang="da-DK" altLang="ko-KR">
                <a:solidFill>
                  <a:srgbClr val="212121"/>
                </a:solidFill>
                <a:latin typeface="Courier New" panose="02070309020205020404" pitchFamily="49" charset="0"/>
              </a:rPr>
              <a:t>array([[ True, True, False],</a:t>
            </a:r>
          </a:p>
          <a:p>
            <a:r>
              <a:rPr lang="da-DK" altLang="ko-KR">
                <a:solidFill>
                  <a:srgbClr val="212121"/>
                </a:solidFill>
                <a:latin typeface="Courier New" panose="02070309020205020404" pitchFamily="49" charset="0"/>
              </a:rPr>
              <a:t>       [False, False, True],</a:t>
            </a:r>
          </a:p>
          <a:p>
            <a:r>
              <a:rPr lang="da-DK" altLang="ko-KR">
                <a:solidFill>
                  <a:srgbClr val="212121"/>
                </a:solidFill>
                <a:latin typeface="Courier New" panose="02070309020205020404" pitchFamily="49" charset="0"/>
              </a:rPr>
              <a:t>       [False, True, False]]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93CAC7-0441-4266-9380-6A8DB47E1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68" b="54427"/>
          <a:stretch/>
        </p:blipFill>
        <p:spPr>
          <a:xfrm>
            <a:off x="521550" y="3048218"/>
            <a:ext cx="3178647" cy="1120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928FAC-4A45-4337-B75F-D3FC063E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11" b="26968"/>
          <a:stretch/>
        </p:blipFill>
        <p:spPr>
          <a:xfrm>
            <a:off x="440795" y="4533641"/>
            <a:ext cx="3124543" cy="12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4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/>
              <a:t>이항 수식 함수</a:t>
            </a:r>
            <a:endParaRPr lang="en-US" altLang="ko-KR" b="1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B0A6F7-B35A-ACA8-59F6-BE2A7A09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56" y="1763815"/>
            <a:ext cx="7023212" cy="384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5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ko-KR" altLang="en-US" dirty="0" err="1"/>
              <a:t>넘파이</a:t>
            </a:r>
            <a:r>
              <a:rPr lang="ko-KR" altLang="en-US" dirty="0"/>
              <a:t> 라이브러리를 사용하려면 외부 라이브러리를 설치해야 함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6" y="1583795"/>
            <a:ext cx="2844443" cy="85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100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 err="1"/>
              <a:t>조건식</a:t>
            </a:r>
            <a:r>
              <a:rPr lang="ko-KR" altLang="en-US" b="1" dirty="0"/>
              <a:t> 표현</a:t>
            </a:r>
            <a:endParaRPr lang="en-US" altLang="ko-KR" b="1" dirty="0"/>
          </a:p>
          <a:p>
            <a:pPr lvl="2"/>
            <a:r>
              <a:rPr lang="ko-KR" altLang="en-US" dirty="0" err="1"/>
              <a:t>넘파이는</a:t>
            </a:r>
            <a:r>
              <a:rPr lang="ko-KR" altLang="en-US" dirty="0"/>
              <a:t>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if </a:t>
            </a:r>
            <a:r>
              <a:rPr lang="ko-KR" altLang="en-US" dirty="0"/>
              <a:t>문처럼 </a:t>
            </a:r>
            <a:r>
              <a:rPr lang="ko-KR" altLang="en-US" b="1" u="sng">
                <a:solidFill>
                  <a:srgbClr val="FF0000"/>
                </a:solidFill>
              </a:rPr>
              <a:t>배열을 통째로 조건식으로 </a:t>
            </a:r>
            <a:r>
              <a:rPr lang="ko-KR" altLang="en-US" b="1" u="sng" dirty="0">
                <a:solidFill>
                  <a:srgbClr val="FF0000"/>
                </a:solidFill>
              </a:rPr>
              <a:t>표현할 수 있음</a:t>
            </a:r>
            <a:endParaRPr lang="en-US" altLang="ko-KR" b="1" u="sng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A5BE81-9AB4-40D7-A554-68501B893CF8}"/>
              </a:ext>
            </a:extLst>
          </p:cNvPr>
          <p:cNvSpPr/>
          <p:nvPr/>
        </p:nvSpPr>
        <p:spPr>
          <a:xfrm>
            <a:off x="760352" y="2213865"/>
            <a:ext cx="413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u="sng">
                <a:solidFill>
                  <a:srgbClr val="FF0000"/>
                </a:solidFill>
              </a:rPr>
              <a:t>np.where( </a:t>
            </a:r>
            <a:r>
              <a:rPr lang="ko-KR" altLang="en-US" b="1" u="sng">
                <a:solidFill>
                  <a:srgbClr val="FF0000"/>
                </a:solidFill>
              </a:rPr>
              <a:t>조건 </a:t>
            </a:r>
            <a:r>
              <a:rPr lang="en-US" altLang="ko-KR" b="1" u="sng">
                <a:solidFill>
                  <a:srgbClr val="FF0000"/>
                </a:solidFill>
              </a:rPr>
              <a:t>,  </a:t>
            </a:r>
            <a:r>
              <a:rPr lang="ko-KR" altLang="en-US" b="1" u="sng">
                <a:solidFill>
                  <a:srgbClr val="FF0000"/>
                </a:solidFill>
              </a:rPr>
              <a:t>참일때</a:t>
            </a:r>
            <a:r>
              <a:rPr lang="en-US" altLang="ko-KR" b="1" u="sng">
                <a:solidFill>
                  <a:srgbClr val="FF0000"/>
                </a:solidFill>
              </a:rPr>
              <a:t>,  </a:t>
            </a:r>
            <a:r>
              <a:rPr lang="ko-KR" altLang="en-US" b="1" u="sng">
                <a:solidFill>
                  <a:srgbClr val="FF0000"/>
                </a:solidFill>
              </a:rPr>
              <a:t>거짓일때 </a:t>
            </a:r>
            <a:r>
              <a:rPr lang="en-US" altLang="ko-KR" b="1" u="sng">
                <a:solidFill>
                  <a:srgbClr val="FF0000"/>
                </a:solidFill>
              </a:rPr>
              <a:t>)</a:t>
            </a:r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91131FD-D88D-402C-AAD0-E5ECAEE04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498" r="52201" b="62260"/>
          <a:stretch/>
        </p:blipFill>
        <p:spPr bwMode="auto">
          <a:xfrm>
            <a:off x="3131840" y="2859003"/>
            <a:ext cx="3267445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2A6D04F-4071-4D5D-81C9-BAE09B603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73666" r="61263"/>
          <a:stretch/>
        </p:blipFill>
        <p:spPr bwMode="auto">
          <a:xfrm>
            <a:off x="5427095" y="3437769"/>
            <a:ext cx="2718946" cy="128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5831EFA-A6C0-41A0-9C3E-71F69EE2F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33" r="53845" b="24991"/>
          <a:stretch/>
        </p:blipFill>
        <p:spPr bwMode="auto">
          <a:xfrm>
            <a:off x="881590" y="3385560"/>
            <a:ext cx="2520280" cy="99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081D560-5932-4DB0-823D-F9BFAB2A30A4}"/>
              </a:ext>
            </a:extLst>
          </p:cNvPr>
          <p:cNvCxnSpPr>
            <a:cxnSpLocks/>
          </p:cNvCxnSpPr>
          <p:nvPr/>
        </p:nvCxnSpPr>
        <p:spPr>
          <a:xfrm>
            <a:off x="4076945" y="3884543"/>
            <a:ext cx="6886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44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 err="1"/>
              <a:t>조건식</a:t>
            </a:r>
            <a:r>
              <a:rPr lang="ko-KR" altLang="en-US" b="1" dirty="0"/>
              <a:t> 표현</a:t>
            </a:r>
            <a:endParaRPr lang="en-US" altLang="ko-KR" b="1" dirty="0"/>
          </a:p>
          <a:p>
            <a:pPr lvl="2"/>
            <a:r>
              <a:rPr lang="ko-KR" altLang="en-US" dirty="0" err="1"/>
              <a:t>넘파이는</a:t>
            </a:r>
            <a:r>
              <a:rPr lang="ko-KR" altLang="en-US" dirty="0"/>
              <a:t>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if </a:t>
            </a:r>
            <a:r>
              <a:rPr lang="ko-KR" altLang="en-US" dirty="0"/>
              <a:t>문처럼 </a:t>
            </a:r>
            <a:r>
              <a:rPr lang="ko-KR" altLang="en-US" b="1" u="sng">
                <a:solidFill>
                  <a:srgbClr val="FF0000"/>
                </a:solidFill>
              </a:rPr>
              <a:t>배열을 통째로 조건식으로 </a:t>
            </a:r>
            <a:r>
              <a:rPr lang="ko-KR" altLang="en-US" b="1" u="sng" dirty="0">
                <a:solidFill>
                  <a:srgbClr val="FF0000"/>
                </a:solidFill>
              </a:rPr>
              <a:t>표현할 수 있음</a:t>
            </a:r>
            <a:endParaRPr lang="en-US" altLang="ko-KR" b="1" u="sng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A5BE81-9AB4-40D7-A554-68501B893CF8}"/>
              </a:ext>
            </a:extLst>
          </p:cNvPr>
          <p:cNvSpPr/>
          <p:nvPr/>
        </p:nvSpPr>
        <p:spPr>
          <a:xfrm>
            <a:off x="760352" y="2213865"/>
            <a:ext cx="413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u="sng">
                <a:solidFill>
                  <a:srgbClr val="FF0000"/>
                </a:solidFill>
              </a:rPr>
              <a:t>np.where( </a:t>
            </a:r>
            <a:r>
              <a:rPr lang="ko-KR" altLang="en-US" b="1" u="sng">
                <a:solidFill>
                  <a:srgbClr val="FF0000"/>
                </a:solidFill>
              </a:rPr>
              <a:t>조건 </a:t>
            </a:r>
            <a:r>
              <a:rPr lang="en-US" altLang="ko-KR" b="1" u="sng">
                <a:solidFill>
                  <a:srgbClr val="FF0000"/>
                </a:solidFill>
              </a:rPr>
              <a:t>,  </a:t>
            </a:r>
            <a:r>
              <a:rPr lang="ko-KR" altLang="en-US" b="1" u="sng">
                <a:solidFill>
                  <a:srgbClr val="FF0000"/>
                </a:solidFill>
              </a:rPr>
              <a:t>참일때</a:t>
            </a:r>
            <a:r>
              <a:rPr lang="en-US" altLang="ko-KR" b="1" u="sng">
                <a:solidFill>
                  <a:srgbClr val="FF0000"/>
                </a:solidFill>
              </a:rPr>
              <a:t>,  </a:t>
            </a:r>
            <a:r>
              <a:rPr lang="ko-KR" altLang="en-US" b="1" u="sng">
                <a:solidFill>
                  <a:srgbClr val="FF0000"/>
                </a:solidFill>
              </a:rPr>
              <a:t>거짓일때 </a:t>
            </a:r>
            <a:r>
              <a:rPr lang="en-US" altLang="ko-KR" b="1" u="sng">
                <a:solidFill>
                  <a:srgbClr val="FF0000"/>
                </a:solidFill>
              </a:rPr>
              <a:t>)</a:t>
            </a:r>
            <a:endParaRPr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CB7533-C55A-40DD-9986-D0F7B6493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9" r="42857" b="61378"/>
          <a:stretch/>
        </p:blipFill>
        <p:spPr bwMode="auto">
          <a:xfrm>
            <a:off x="4246173" y="4257774"/>
            <a:ext cx="3394663" cy="49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9CE06B9-BB87-4928-AE8C-8C2AED351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21" r="53962" b="26761"/>
          <a:stretch/>
        </p:blipFill>
        <p:spPr bwMode="auto">
          <a:xfrm>
            <a:off x="1037501" y="4274804"/>
            <a:ext cx="2162996" cy="87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77AE074-D20B-41DF-A470-C6B5EB578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5" r="53962" b="40017"/>
          <a:stretch/>
        </p:blipFill>
        <p:spPr bwMode="auto">
          <a:xfrm>
            <a:off x="1033381" y="3338845"/>
            <a:ext cx="2162996" cy="87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3BD66F8-DC2E-4173-B00A-798C10DD0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73028" r="42856" b="14065"/>
          <a:stretch/>
        </p:blipFill>
        <p:spPr bwMode="auto">
          <a:xfrm>
            <a:off x="1033381" y="5372884"/>
            <a:ext cx="2727018" cy="87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213CF1-219F-438A-B628-7841E72BE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7055" y="5134753"/>
            <a:ext cx="2944093" cy="11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0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/>
              <a:t>통계 함수</a:t>
            </a:r>
            <a:endParaRPr lang="en-US" altLang="ko-KR" b="1" dirty="0"/>
          </a:p>
          <a:p>
            <a:pPr lvl="2"/>
            <a:r>
              <a:rPr lang="ko-KR" altLang="en-US" dirty="0"/>
              <a:t>전체 배열의 합</a:t>
            </a:r>
            <a:r>
              <a:rPr lang="en-US" altLang="ko-KR" dirty="0"/>
              <a:t>(sum), </a:t>
            </a:r>
            <a:r>
              <a:rPr lang="ko-KR" altLang="en-US" dirty="0"/>
              <a:t>평균</a:t>
            </a:r>
            <a:r>
              <a:rPr lang="en-US" altLang="ko-KR" dirty="0"/>
              <a:t>(mean)</a:t>
            </a:r>
            <a:r>
              <a:rPr lang="ko-KR" altLang="en-US" dirty="0"/>
              <a:t>의 통계치도 구할 수 있음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차원 배열의 합과 평균을 구하는 간단한 예시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28900"/>
            <a:ext cx="5040560" cy="301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0128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/>
              <a:t>통계 함수</a:t>
            </a:r>
            <a:endParaRPr lang="en-US" altLang="ko-KR" b="1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차원 배열은 전체의 평균 및 합도 연산할 수 있으며 가로 또는 </a:t>
            </a:r>
            <a:r>
              <a:rPr lang="ko-KR" altLang="en-US" dirty="0" err="1"/>
              <a:t>세로별</a:t>
            </a:r>
            <a:r>
              <a:rPr lang="ko-KR" altLang="en-US" dirty="0"/>
              <a:t> 평균 및 덧셈 연산도 가능함</a:t>
            </a:r>
            <a:endParaRPr lang="en-US" altLang="ko-KR" dirty="0"/>
          </a:p>
          <a:p>
            <a:pPr lvl="2"/>
            <a:r>
              <a:rPr lang="ko-KR" altLang="en-US" dirty="0"/>
              <a:t>다음 예시에서 </a:t>
            </a:r>
            <a:r>
              <a:rPr lang="en-US" altLang="ko-KR" dirty="0"/>
              <a:t>axis=0</a:t>
            </a:r>
            <a:r>
              <a:rPr lang="ko-KR" altLang="en-US" dirty="0"/>
              <a:t>은 세로의 합을</a:t>
            </a:r>
            <a:r>
              <a:rPr lang="en-US" altLang="ko-KR" dirty="0"/>
              <a:t>, axis=1</a:t>
            </a:r>
            <a:r>
              <a:rPr lang="ko-KR" altLang="en-US" dirty="0"/>
              <a:t>은 가로의 합을 구하는 것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59" y="2438890"/>
            <a:ext cx="4938281" cy="373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967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/>
              <a:t>통계 함수</a:t>
            </a:r>
            <a:endParaRPr lang="en-US" altLang="ko-KR" b="1" dirty="0"/>
          </a:p>
          <a:p>
            <a:pPr lvl="2"/>
            <a:r>
              <a:rPr lang="ko-KR" altLang="en-US" dirty="0"/>
              <a:t>합이나 평균을 구할 때 조건식을 함께 사용할 수 있음</a:t>
            </a:r>
            <a:endParaRPr lang="en-US" altLang="ko-KR" dirty="0"/>
          </a:p>
          <a:p>
            <a:pPr lvl="2"/>
            <a:r>
              <a:rPr lang="ko-KR" altLang="en-US" dirty="0"/>
              <a:t>다음 예시는 </a:t>
            </a:r>
            <a:r>
              <a:rPr lang="en-US" altLang="ko-KR" dirty="0"/>
              <a:t>128 </a:t>
            </a:r>
            <a:r>
              <a:rPr lang="ko-KR" altLang="en-US" dirty="0"/>
              <a:t>이상인 항목의 개수를 세는 코드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2356937" y="2618910"/>
            <a:ext cx="4430125" cy="3075145"/>
            <a:chOff x="2460303" y="2003980"/>
            <a:chExt cx="3530708" cy="2430767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507"/>
            <a:stretch/>
          </p:blipFill>
          <p:spPr bwMode="auto">
            <a:xfrm>
              <a:off x="2460303" y="2003980"/>
              <a:ext cx="3524908" cy="1135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6103" y="3139521"/>
              <a:ext cx="3524908" cy="1295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화살표: 오른쪽 4">
            <a:hlinkClick r:id="rId4" action="ppaction://hlinksldjump"/>
            <a:extLst>
              <a:ext uri="{FF2B5EF4-FFF2-40B4-BE49-F238E27FC236}">
                <a16:creationId xmlns:a16="http://schemas.microsoft.com/office/drawing/2014/main" id="{96A7DF67-A9F2-407D-9A71-08C02D8ED66D}"/>
              </a:ext>
            </a:extLst>
          </p:cNvPr>
          <p:cNvSpPr/>
          <p:nvPr/>
        </p:nvSpPr>
        <p:spPr>
          <a:xfrm>
            <a:off x="2348480" y="5904692"/>
            <a:ext cx="4773072" cy="539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74</a:t>
            </a:r>
            <a:r>
              <a:rPr lang="ko-KR" altLang="en-US" dirty="0"/>
              <a:t>번 슬라이드 코드까지 이해</a:t>
            </a:r>
          </a:p>
        </p:txBody>
      </p:sp>
    </p:spTree>
    <p:extLst>
      <p:ext uri="{BB962C8B-B14F-4D97-AF65-F5344CB8AC3E}">
        <p14:creationId xmlns:p14="http://schemas.microsoft.com/office/powerpoint/2010/main" val="1769760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/>
              <a:t>통계 함수</a:t>
            </a:r>
            <a:endParaRPr lang="en-US" altLang="ko-KR" b="1" dirty="0"/>
          </a:p>
          <a:p>
            <a:pPr lvl="2"/>
            <a:r>
              <a:rPr lang="ko-KR" altLang="en-US" dirty="0"/>
              <a:t>배열에서 </a:t>
            </a:r>
            <a:r>
              <a:rPr lang="en-US" altLang="ko-KR" dirty="0"/>
              <a:t>min()</a:t>
            </a:r>
            <a:r>
              <a:rPr lang="ko-KR" altLang="en-US" dirty="0"/>
              <a:t>으로 최솟값을</a:t>
            </a:r>
            <a:r>
              <a:rPr lang="en-US" altLang="ko-KR" dirty="0"/>
              <a:t>, max()</a:t>
            </a:r>
            <a:r>
              <a:rPr lang="ko-KR" altLang="en-US" dirty="0"/>
              <a:t>로 최댓값을 찾을 수 있음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5" y="2123855"/>
            <a:ext cx="4790630" cy="392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067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/>
              <a:t>정렬</a:t>
            </a:r>
            <a:endParaRPr lang="en-US" altLang="ko-KR" b="1" dirty="0"/>
          </a:p>
          <a:p>
            <a:pPr lvl="2"/>
            <a:r>
              <a:rPr lang="en-US" altLang="ko-KR" dirty="0" err="1"/>
              <a:t>np.sort</a:t>
            </a:r>
            <a:r>
              <a:rPr lang="en-US" altLang="ko-KR" dirty="0"/>
              <a:t>() </a:t>
            </a:r>
            <a:r>
              <a:rPr lang="ko-KR" altLang="en-US" dirty="0"/>
              <a:t>함수는 배열을 정렬</a:t>
            </a:r>
            <a:endParaRPr lang="en-US" altLang="ko-KR" dirty="0"/>
          </a:p>
          <a:p>
            <a:pPr lvl="2"/>
            <a:r>
              <a:rPr lang="ko-KR" altLang="en-US" dirty="0"/>
              <a:t>기본적으로 오름차순으로 정렬하는데</a:t>
            </a:r>
            <a:r>
              <a:rPr lang="en-US" altLang="ko-KR" dirty="0"/>
              <a:t>, </a:t>
            </a:r>
            <a:r>
              <a:rPr lang="ko-KR" altLang="en-US" b="1" u="sng" dirty="0">
                <a:solidFill>
                  <a:srgbClr val="FF0000"/>
                </a:solidFill>
              </a:rPr>
              <a:t>내림차순으로 정렬하려면 정렬결과에 </a:t>
            </a:r>
            <a:r>
              <a:rPr lang="en-US" altLang="ko-KR" b="1" u="sng" dirty="0">
                <a:solidFill>
                  <a:srgbClr val="FF0000"/>
                </a:solidFill>
              </a:rPr>
              <a:t>[::-1]</a:t>
            </a:r>
            <a:r>
              <a:rPr lang="ko-KR" altLang="en-US" dirty="0"/>
              <a:t>을 붙이면 됨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22" y="2528900"/>
            <a:ext cx="5264355" cy="330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397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 err="1"/>
              <a:t>중복값</a:t>
            </a:r>
            <a:r>
              <a:rPr lang="ko-KR" altLang="en-US" b="1" dirty="0"/>
              <a:t> 제거와 </a:t>
            </a:r>
            <a:r>
              <a:rPr lang="ko-KR" altLang="en-US" b="1" dirty="0" err="1"/>
              <a:t>공통값</a:t>
            </a:r>
            <a:r>
              <a:rPr lang="ko-KR" altLang="en-US" b="1" dirty="0"/>
              <a:t> 추출</a:t>
            </a:r>
            <a:endParaRPr lang="en-US" altLang="ko-KR" b="1" dirty="0"/>
          </a:p>
          <a:p>
            <a:pPr lvl="2"/>
            <a:r>
              <a:rPr lang="ko-KR" altLang="en-US" dirty="0"/>
              <a:t>중복된 값을 제거하고 하나씩만 남기려면 </a:t>
            </a:r>
            <a:r>
              <a:rPr lang="en-US" altLang="ko-KR" dirty="0" err="1"/>
              <a:t>np.unique</a:t>
            </a:r>
            <a:r>
              <a:rPr lang="en-US" altLang="ko-KR" dirty="0"/>
              <a:t>()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2"/>
            <a:r>
              <a:rPr lang="ko-KR" altLang="en-US" dirty="0"/>
              <a:t>중복이 제거된 항목들이 정렬되어 반환됨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164" y="2624021"/>
            <a:ext cx="3965671" cy="270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953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b="0" dirty="0"/>
          </a:p>
          <a:p>
            <a:pPr lvl="1"/>
            <a:r>
              <a:rPr lang="ko-KR" altLang="en-US" b="1" dirty="0" err="1"/>
              <a:t>중복값</a:t>
            </a:r>
            <a:r>
              <a:rPr lang="ko-KR" altLang="en-US" b="1" dirty="0"/>
              <a:t> 제거와 </a:t>
            </a:r>
            <a:r>
              <a:rPr lang="ko-KR" altLang="en-US" b="1" dirty="0" err="1"/>
              <a:t>공통값</a:t>
            </a:r>
            <a:r>
              <a:rPr lang="ko-KR" altLang="en-US" b="1" dirty="0"/>
              <a:t> 추출</a:t>
            </a:r>
            <a:endParaRPr lang="en-US" altLang="ko-KR" b="1" dirty="0"/>
          </a:p>
          <a:p>
            <a:pPr lvl="2"/>
            <a:r>
              <a:rPr lang="ko-KR" altLang="en-US" dirty="0"/>
              <a:t>두 배열 중에서 공통된 항목만 추출하려면 </a:t>
            </a:r>
            <a:r>
              <a:rPr lang="en-US" altLang="ko-KR" dirty="0"/>
              <a:t>np.intersect1d(</a:t>
            </a:r>
            <a:r>
              <a:rPr lang="ko-KR" altLang="en-US" dirty="0"/>
              <a:t>배열</a:t>
            </a:r>
            <a:r>
              <a:rPr lang="en-US" altLang="ko-KR" dirty="0"/>
              <a:t>1, </a:t>
            </a:r>
            <a:r>
              <a:rPr lang="ko-KR" altLang="en-US" dirty="0"/>
              <a:t>배열</a:t>
            </a:r>
            <a:r>
              <a:rPr lang="en-US" altLang="ko-KR" dirty="0"/>
              <a:t>2)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2"/>
            <a:r>
              <a:rPr lang="ko-KR" altLang="en-US" dirty="0"/>
              <a:t>공통된 항목들이 정렬되어 반환됨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79" y="2438890"/>
            <a:ext cx="4000841" cy="331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847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829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en-US" altLang="ko-KR" dirty="0"/>
              <a:t>Code10-01.py</a:t>
            </a:r>
            <a:r>
              <a:rPr lang="ko-KR" altLang="en-US" dirty="0"/>
              <a:t>와 동일한 결과를 </a:t>
            </a:r>
            <a:r>
              <a:rPr lang="ko-KR" altLang="en-US" dirty="0" err="1"/>
              <a:t>넘파이를</a:t>
            </a:r>
            <a:r>
              <a:rPr lang="ko-KR" altLang="en-US" dirty="0"/>
              <a:t> 사용해서 작성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91C988-3D7D-6C78-B8F8-D2509EA7A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58989"/>
              </p:ext>
            </p:extLst>
          </p:nvPr>
        </p:nvGraphicFramePr>
        <p:xfrm>
          <a:off x="1421651" y="1790201"/>
          <a:ext cx="6255695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6064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Code10-02.py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74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np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 생성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SIZE = 5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np.random.randint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255, size=(SIZE, SIZE))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배열을 출력하기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배열에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더하기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100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배열을 출력하기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5562109" y="3668691"/>
            <a:ext cx="1935215" cy="3000669"/>
            <a:chOff x="3356865" y="2706513"/>
            <a:chExt cx="1543546" cy="22505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AD6485-9D05-5865-5E11-8E7F4126C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59"/>
            <a:stretch/>
          </p:blipFill>
          <p:spPr>
            <a:xfrm>
              <a:off x="3356865" y="2706513"/>
              <a:ext cx="1543546" cy="8106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4E49532-C2F7-D918-6268-1CC7CBD01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69" r="69765"/>
            <a:stretch/>
          </p:blipFill>
          <p:spPr>
            <a:xfrm>
              <a:off x="3356865" y="3477438"/>
              <a:ext cx="1543546" cy="1479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06325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6AD2B-9557-4865-A7BF-39D37AAB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BA612-B826-4DB6-ACD4-B1E710DF4B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인덱스로 요소 참조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45E527-DF4C-45FC-984D-2264600B5E8A}"/>
              </a:ext>
            </a:extLst>
          </p:cNvPr>
          <p:cNvSpPr/>
          <p:nvPr/>
        </p:nvSpPr>
        <p:spPr>
          <a:xfrm>
            <a:off x="701570" y="1493785"/>
            <a:ext cx="28039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arr1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EA53B-D19D-4257-B752-C3BA8270F1B2}"/>
              </a:ext>
            </a:extLst>
          </p:cNvPr>
          <p:cNvSpPr/>
          <p:nvPr/>
        </p:nvSpPr>
        <p:spPr>
          <a:xfrm>
            <a:off x="701569" y="1860897"/>
            <a:ext cx="28039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[0 1 2 3 4 5 6 7 8]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C99562-CAF5-4914-9373-BF938D5E4E52}"/>
              </a:ext>
            </a:extLst>
          </p:cNvPr>
          <p:cNvSpPr/>
          <p:nvPr/>
        </p:nvSpPr>
        <p:spPr>
          <a:xfrm>
            <a:off x="5562110" y="1493785"/>
            <a:ext cx="255603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arr1[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55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8CBED8-FBA2-4100-9574-85482E34BE5C}"/>
              </a:ext>
            </a:extLst>
          </p:cNvPr>
          <p:cNvSpPr/>
          <p:nvPr/>
        </p:nvSpPr>
        <p:spPr>
          <a:xfrm>
            <a:off x="701569" y="3540416"/>
            <a:ext cx="457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list2 = [[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arr2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(list2)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CDF21C-E277-44EF-99C7-F914BA1FA0B2}"/>
              </a:ext>
            </a:extLst>
          </p:cNvPr>
          <p:cNvSpPr/>
          <p:nvPr/>
        </p:nvSpPr>
        <p:spPr>
          <a:xfrm>
            <a:off x="701569" y="4295600"/>
            <a:ext cx="4572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arr2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).reshape((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DF7BF6-C2AE-4496-99D4-77C2BF201550}"/>
              </a:ext>
            </a:extLst>
          </p:cNvPr>
          <p:cNvSpPr/>
          <p:nvPr/>
        </p:nvSpPr>
        <p:spPr>
          <a:xfrm>
            <a:off x="701569" y="4784734"/>
            <a:ext cx="142539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[[0 1 2]</a:t>
            </a:r>
          </a:p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 [3 4 5]</a:t>
            </a:r>
          </a:p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 [6 7 8]]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5A6818-FBFB-4CE9-A853-EA3CF1B36F7D}"/>
              </a:ext>
            </a:extLst>
          </p:cNvPr>
          <p:cNvSpPr/>
          <p:nvPr/>
        </p:nvSpPr>
        <p:spPr>
          <a:xfrm>
            <a:off x="5562110" y="3516901"/>
            <a:ext cx="255603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arr2[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55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3E87F3-51B5-408B-BF4C-5A4FFEC13728}"/>
              </a:ext>
            </a:extLst>
          </p:cNvPr>
          <p:cNvSpPr/>
          <p:nvPr/>
        </p:nvSpPr>
        <p:spPr>
          <a:xfrm>
            <a:off x="5562110" y="4295600"/>
            <a:ext cx="255603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B1F57-A96F-4602-8425-F7C27A2E5B30}"/>
              </a:ext>
            </a:extLst>
          </p:cNvPr>
          <p:cNvSpPr/>
          <p:nvPr/>
        </p:nvSpPr>
        <p:spPr>
          <a:xfrm>
            <a:off x="5550275" y="5032250"/>
            <a:ext cx="142539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3 </a:t>
            </a:r>
          </a:p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[ 0 55 2]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8823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CC2FA-4B43-4D72-B1E1-FB347ED5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79011-B23F-4388-9A14-B6E0D0EAB3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여러 개의 배열 요소 참조할 때 범위 지정 </a:t>
            </a:r>
            <a:r>
              <a:rPr lang="en-US" altLang="ko-KR" dirty="0"/>
              <a:t>-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1"/>
            <a:r>
              <a:rPr lang="en-US" altLang="ko-KR" dirty="0"/>
              <a:t>[ </a:t>
            </a:r>
            <a:r>
              <a:rPr lang="en-US" altLang="ko-KR" dirty="0" err="1"/>
              <a:t>from_index</a:t>
            </a:r>
            <a:r>
              <a:rPr lang="en-US" altLang="ko-KR" dirty="0"/>
              <a:t>  : </a:t>
            </a:r>
            <a:r>
              <a:rPr lang="en-US" altLang="ko-KR" dirty="0" err="1"/>
              <a:t>to_index</a:t>
            </a:r>
            <a:r>
              <a:rPr lang="en-US" altLang="ko-KR" dirty="0"/>
              <a:t> ]</a:t>
            </a:r>
          </a:p>
          <a:p>
            <a:pPr lvl="1"/>
            <a:r>
              <a:rPr lang="en-US" altLang="ko-KR" dirty="0" err="1"/>
              <a:t>to_index</a:t>
            </a:r>
            <a:r>
              <a:rPr lang="ko-KR" altLang="en-US" dirty="0"/>
              <a:t>는 포함되지 않는다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FB8655-C7BE-4C50-81DD-3224924A4080}"/>
              </a:ext>
            </a:extLst>
          </p:cNvPr>
          <p:cNvSpPr/>
          <p:nvPr/>
        </p:nvSpPr>
        <p:spPr>
          <a:xfrm>
            <a:off x="1376645" y="2047905"/>
            <a:ext cx="2286000" cy="227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(arr1[: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(arr1[: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91F03-32B2-46B2-BC38-18B5F3E3EAB7}"/>
              </a:ext>
            </a:extLst>
          </p:cNvPr>
          <p:cNvSpPr/>
          <p:nvPr/>
        </p:nvSpPr>
        <p:spPr>
          <a:xfrm>
            <a:off x="3662645" y="2049251"/>
            <a:ext cx="3051085" cy="22762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1 55 3 4 5 6 7 8] [ 0 1 55]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[ 1 55 3 4 5 6 7 8]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[7 8]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1 55 3]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1 55 3 4 5 6 7]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BEFC52-01AD-4FC1-918C-A96E889290BA}"/>
              </a:ext>
            </a:extLst>
          </p:cNvPr>
          <p:cNvSpPr/>
          <p:nvPr/>
        </p:nvSpPr>
        <p:spPr>
          <a:xfrm>
            <a:off x="1324446" y="4791438"/>
            <a:ext cx="239039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6A18A7-378B-42C2-8274-0102E2354C63}"/>
              </a:ext>
            </a:extLst>
          </p:cNvPr>
          <p:cNvSpPr/>
          <p:nvPr/>
        </p:nvSpPr>
        <p:spPr>
          <a:xfrm>
            <a:off x="3714844" y="4791438"/>
            <a:ext cx="29988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[ 0 55 4 6 8]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EF0020-8C38-46E2-9189-1EDC7B4662D9}"/>
              </a:ext>
            </a:extLst>
          </p:cNvPr>
          <p:cNvSpPr/>
          <p:nvPr/>
        </p:nvSpPr>
        <p:spPr>
          <a:xfrm>
            <a:off x="1324446" y="5414985"/>
            <a:ext cx="239039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9F12C4-3A3D-414C-B4CF-4ED344E0A9B2}"/>
              </a:ext>
            </a:extLst>
          </p:cNvPr>
          <p:cNvSpPr/>
          <p:nvPr/>
        </p:nvSpPr>
        <p:spPr>
          <a:xfrm>
            <a:off x="3714844" y="5414985"/>
            <a:ext cx="29988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[ 0 3 6]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571C6-625B-4B14-A8CC-948658A3F643}"/>
              </a:ext>
            </a:extLst>
          </p:cNvPr>
          <p:cNvSpPr/>
          <p:nvPr/>
        </p:nvSpPr>
        <p:spPr>
          <a:xfrm>
            <a:off x="1324446" y="6038532"/>
            <a:ext cx="252825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CC773D-2AD4-479D-A222-BD04484E658E}"/>
              </a:ext>
            </a:extLst>
          </p:cNvPr>
          <p:cNvSpPr/>
          <p:nvPr/>
        </p:nvSpPr>
        <p:spPr>
          <a:xfrm>
            <a:off x="3714844" y="6049603"/>
            <a:ext cx="30796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[ 8 7 6 5 4 3 55 1 0]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077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9758-52AD-46E9-85B4-E63DF551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23A8C-9677-4312-9334-78A42BD0C7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여러 개의 배열 요소 참조할 때 범위 지정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D06DE4-606D-4918-96B5-A6BB10531AC8}"/>
              </a:ext>
            </a:extLst>
          </p:cNvPr>
          <p:cNvSpPr/>
          <p:nvPr/>
        </p:nvSpPr>
        <p:spPr>
          <a:xfrm>
            <a:off x="476545" y="1853825"/>
            <a:ext cx="53913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arr2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).reshape(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5400CE-D9A7-45AE-B6D9-4B3FAB09C7CF}"/>
              </a:ext>
            </a:extLst>
          </p:cNvPr>
          <p:cNvSpPr/>
          <p:nvPr/>
        </p:nvSpPr>
        <p:spPr>
          <a:xfrm>
            <a:off x="5798824" y="1853825"/>
            <a:ext cx="3014903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[[ 1 2 3 4 5 6]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[ 7 8 9 10 11 12]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[13 14 15 16 17 18]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[19 20 21 22 23 24]]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48FCD8-4331-42F1-ADE7-AA6B0DF4CA67}"/>
              </a:ext>
            </a:extLst>
          </p:cNvPr>
          <p:cNvSpPr/>
          <p:nvPr/>
        </p:nvSpPr>
        <p:spPr>
          <a:xfrm>
            <a:off x="527720" y="2974492"/>
            <a:ext cx="3336540" cy="3639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795E26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:])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0E907-AD7D-4AAA-BD56-562B1F47E825}"/>
              </a:ext>
            </a:extLst>
          </p:cNvPr>
          <p:cNvSpPr/>
          <p:nvPr/>
        </p:nvSpPr>
        <p:spPr>
          <a:xfrm>
            <a:off x="3864260" y="2974492"/>
            <a:ext cx="2327920" cy="37548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[ 7 8 9 10 11 12] </a:t>
            </a:r>
          </a:p>
          <a:p>
            <a:endParaRPr lang="en-US" altLang="ko-KR" sz="14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[[ 8 9 10 11]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[14 15 16 17]] </a:t>
            </a:r>
          </a:p>
          <a:p>
            <a:endParaRPr lang="en-US" altLang="ko-KR" sz="14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[13 14 15 16 17 18] </a:t>
            </a:r>
          </a:p>
          <a:p>
            <a:endParaRPr lang="en-US" altLang="ko-KR" sz="14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[[ 1 2 3]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[ 7 8 9]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[13 14 15]] </a:t>
            </a:r>
          </a:p>
          <a:p>
            <a:endParaRPr lang="en-US" altLang="ko-KR" sz="14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[18 17 16 15 14 13] </a:t>
            </a:r>
          </a:p>
          <a:p>
            <a:endParaRPr lang="en-US" altLang="ko-KR" sz="14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[[24 23 22 21 20 19]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[18 17 16 15 14 13]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[12 11 10 9 8 7]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[ 6 5 4 3 2 1]]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6532E-CB5C-4D84-AB3D-5A8DE9B8ADE7}"/>
              </a:ext>
            </a:extLst>
          </p:cNvPr>
          <p:cNvCxnSpPr/>
          <p:nvPr/>
        </p:nvCxnSpPr>
        <p:spPr>
          <a:xfrm>
            <a:off x="527720" y="3365500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B43BDA-F979-434D-9EA6-60EE1CF21515}"/>
              </a:ext>
            </a:extLst>
          </p:cNvPr>
          <p:cNvCxnSpPr/>
          <p:nvPr/>
        </p:nvCxnSpPr>
        <p:spPr>
          <a:xfrm>
            <a:off x="527720" y="3924055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ED319C-774F-4639-9431-CA40A789701D}"/>
              </a:ext>
            </a:extLst>
          </p:cNvPr>
          <p:cNvCxnSpPr/>
          <p:nvPr/>
        </p:nvCxnSpPr>
        <p:spPr>
          <a:xfrm>
            <a:off x="482715" y="4374105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A6BD17-EFC3-4525-9780-2A0A1FE05FDE}"/>
              </a:ext>
            </a:extLst>
          </p:cNvPr>
          <p:cNvCxnSpPr/>
          <p:nvPr/>
        </p:nvCxnSpPr>
        <p:spPr>
          <a:xfrm>
            <a:off x="527720" y="5229200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067E331-93CB-4D15-8E03-31A6B33C6D1C}"/>
              </a:ext>
            </a:extLst>
          </p:cNvPr>
          <p:cNvCxnSpPr/>
          <p:nvPr/>
        </p:nvCxnSpPr>
        <p:spPr>
          <a:xfrm>
            <a:off x="527720" y="5679250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961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8BA5-E627-46A0-B96A-625033D4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59504-1594-49AA-A76C-98C9BF1E00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논리</a:t>
            </a:r>
            <a:r>
              <a:rPr lang="en-US" altLang="ko-KR" dirty="0"/>
              <a:t>(Boolean) </a:t>
            </a:r>
            <a:r>
              <a:rPr lang="ko-KR" altLang="en-US" dirty="0"/>
              <a:t>인덱싱</a:t>
            </a:r>
            <a:endParaRPr lang="en-US" altLang="ko-KR" dirty="0"/>
          </a:p>
          <a:p>
            <a:pPr lvl="1"/>
            <a:r>
              <a:rPr lang="ko-KR" altLang="en-US" dirty="0"/>
              <a:t>배열 각 요소의 선택 여부를 </a:t>
            </a:r>
            <a:r>
              <a:rPr lang="en-US" altLang="ko-KR" dirty="0"/>
              <a:t>True or False </a:t>
            </a:r>
            <a:r>
              <a:rPr lang="ko-KR" altLang="en-US" dirty="0"/>
              <a:t>로 지정하는 방식</a:t>
            </a:r>
            <a:endParaRPr lang="en-US" altLang="ko-KR" dirty="0"/>
          </a:p>
          <a:p>
            <a:pPr lvl="1"/>
            <a:r>
              <a:rPr lang="ko-KR" altLang="en-US" dirty="0"/>
              <a:t>해당 인덱스의 </a:t>
            </a:r>
            <a:r>
              <a:rPr lang="en-US" altLang="ko-KR" dirty="0"/>
              <a:t>True </a:t>
            </a:r>
            <a:r>
              <a:rPr lang="ko-KR" altLang="en-US" dirty="0"/>
              <a:t>만 조회한다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D446AA-056F-4F24-B5A6-AEB3EDC3FF4E}"/>
              </a:ext>
            </a:extLst>
          </p:cNvPr>
          <p:cNvSpPr/>
          <p:nvPr/>
        </p:nvSpPr>
        <p:spPr>
          <a:xfrm>
            <a:off x="3965305" y="1628800"/>
            <a:ext cx="45720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 = [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(a)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(a[b])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36597E-13D2-4612-9C1F-9337F846EAD3}"/>
              </a:ext>
            </a:extLst>
          </p:cNvPr>
          <p:cNvSpPr/>
          <p:nvPr/>
        </p:nvSpPr>
        <p:spPr>
          <a:xfrm>
            <a:off x="6048373" y="2259741"/>
            <a:ext cx="250422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[1 2 3 4 5] </a:t>
            </a:r>
          </a:p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[1 4]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B5B8E9-FE43-4B13-90C8-96EEC4484357}"/>
              </a:ext>
            </a:extLst>
          </p:cNvPr>
          <p:cNvSpPr/>
          <p:nvPr/>
        </p:nvSpPr>
        <p:spPr>
          <a:xfrm>
            <a:off x="769937" y="2567518"/>
            <a:ext cx="527843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(a)</a:t>
            </a:r>
          </a:p>
          <a:p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(a[a&lt;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DFBC1B-6360-4D12-A62D-CF5175BC7EED}"/>
              </a:ext>
            </a:extLst>
          </p:cNvPr>
          <p:cNvSpPr/>
          <p:nvPr/>
        </p:nvSpPr>
        <p:spPr>
          <a:xfrm>
            <a:off x="2777926" y="2948962"/>
            <a:ext cx="327044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1 2 3 4 5 6 7 8 9 10]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48953D-BD75-46C6-9BCF-FEE617387A8A}"/>
              </a:ext>
            </a:extLst>
          </p:cNvPr>
          <p:cNvSpPr/>
          <p:nvPr/>
        </p:nvSpPr>
        <p:spPr>
          <a:xfrm>
            <a:off x="2777926" y="3409010"/>
            <a:ext cx="166584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1 2 3 4]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4A72D3-970B-4724-B77D-F419BFC2A761}"/>
              </a:ext>
            </a:extLst>
          </p:cNvPr>
          <p:cNvSpPr/>
          <p:nvPr/>
        </p:nvSpPr>
        <p:spPr>
          <a:xfrm>
            <a:off x="769937" y="3869058"/>
            <a:ext cx="249691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even = a%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==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(a[even])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355581-4E10-4702-8807-D0F7C21CC98D}"/>
              </a:ext>
            </a:extLst>
          </p:cNvPr>
          <p:cNvSpPr/>
          <p:nvPr/>
        </p:nvSpPr>
        <p:spPr>
          <a:xfrm>
            <a:off x="3266855" y="4453834"/>
            <a:ext cx="252986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 2  4  6  8 10]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719D4-BAA6-4935-A7B6-CE1C088BE38A}"/>
              </a:ext>
            </a:extLst>
          </p:cNvPr>
          <p:cNvSpPr/>
          <p:nvPr/>
        </p:nvSpPr>
        <p:spPr>
          <a:xfrm>
            <a:off x="769937" y="5215618"/>
            <a:ext cx="335201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check= a[(a&gt;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)&amp;(a&lt;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)]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(check)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107DF6-B8F1-4B2B-9E48-3A4C63641FBA}"/>
              </a:ext>
            </a:extLst>
          </p:cNvPr>
          <p:cNvSpPr/>
          <p:nvPr/>
        </p:nvSpPr>
        <p:spPr>
          <a:xfrm>
            <a:off x="3252609" y="5677283"/>
            <a:ext cx="25298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[6 7 8 9]</a:t>
            </a:r>
            <a:endParaRPr lang="ko-KR" altLang="en-US" dirty="0"/>
          </a:p>
        </p:txBody>
      </p:sp>
      <p:sp>
        <p:nvSpPr>
          <p:cNvPr id="13" name="화살표: 오른쪽 12">
            <a:hlinkClick r:id="rId2" action="ppaction://hlinksldjump"/>
            <a:extLst>
              <a:ext uri="{FF2B5EF4-FFF2-40B4-BE49-F238E27FC236}">
                <a16:creationId xmlns:a16="http://schemas.microsoft.com/office/drawing/2014/main" id="{F16D9F9F-7825-4095-BB2B-7B7363687848}"/>
              </a:ext>
            </a:extLst>
          </p:cNvPr>
          <p:cNvSpPr/>
          <p:nvPr/>
        </p:nvSpPr>
        <p:spPr>
          <a:xfrm>
            <a:off x="6507215" y="6046615"/>
            <a:ext cx="2205245" cy="567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64</a:t>
            </a:r>
            <a:r>
              <a:rPr lang="ko-KR" altLang="en-US" sz="1200" dirty="0"/>
              <a:t>번으로 돌아가기</a:t>
            </a:r>
          </a:p>
        </p:txBody>
      </p:sp>
    </p:spTree>
    <p:extLst>
      <p:ext uri="{BB962C8B-B14F-4D97-AF65-F5344CB8AC3E}">
        <p14:creationId xmlns:p14="http://schemas.microsoft.com/office/powerpoint/2010/main" val="3573149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7A746-B2D8-4825-BDCC-E0A90EDA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13F8B-6D16-49E7-AAF1-AFB306A6C9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산술 연산</a:t>
            </a:r>
            <a:endParaRPr lang="en-US" altLang="ko-KR" dirty="0"/>
          </a:p>
          <a:p>
            <a:pPr lvl="1"/>
            <a:r>
              <a:rPr lang="ko-KR" altLang="en-US" dirty="0"/>
              <a:t>모든 산술 연산 함수는 </a:t>
            </a:r>
            <a:r>
              <a:rPr lang="en-US" altLang="ko-KR" dirty="0"/>
              <a:t>np </a:t>
            </a:r>
            <a:r>
              <a:rPr lang="ko-KR" altLang="en-US" dirty="0"/>
              <a:t>모듈에 포함되어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사칙 연산 </a:t>
            </a:r>
            <a:r>
              <a:rPr lang="en-US" altLang="ko-KR" dirty="0"/>
              <a:t>: +, -, *, /</a:t>
            </a:r>
          </a:p>
          <a:p>
            <a:pPr lvl="2"/>
            <a:r>
              <a:rPr lang="ko-KR" altLang="en-US" dirty="0"/>
              <a:t>지수 </a:t>
            </a:r>
            <a:r>
              <a:rPr lang="en-US" altLang="ko-KR" dirty="0"/>
              <a:t>exp(),  </a:t>
            </a:r>
            <a:r>
              <a:rPr lang="ko-KR" altLang="en-US" dirty="0"/>
              <a:t>제곱근 </a:t>
            </a:r>
            <a:r>
              <a:rPr lang="en-US" altLang="ko-KR" dirty="0"/>
              <a:t>sqrt(),  sin(), cos(), tan(),  </a:t>
            </a:r>
            <a:r>
              <a:rPr lang="ko-KR" altLang="en-US" dirty="0"/>
              <a:t>로그 </a:t>
            </a:r>
            <a:r>
              <a:rPr lang="en-US" altLang="ko-KR" dirty="0"/>
              <a:t>log()</a:t>
            </a:r>
          </a:p>
          <a:p>
            <a:r>
              <a:rPr lang="ko-KR" altLang="en-US" dirty="0"/>
              <a:t>집계 연산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축</a:t>
            </a:r>
            <a:r>
              <a:rPr lang="en-US" altLang="ko-KR" dirty="0">
                <a:solidFill>
                  <a:srgbClr val="FF0000"/>
                </a:solidFill>
              </a:rPr>
              <a:t>(axis)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axis=None  :  </a:t>
            </a:r>
            <a:r>
              <a:rPr lang="ko-KR" altLang="en-US" dirty="0"/>
              <a:t>전체 행렬로 정의</a:t>
            </a:r>
            <a:endParaRPr lang="en-US" altLang="ko-KR" dirty="0"/>
          </a:p>
          <a:p>
            <a:pPr lvl="2"/>
            <a:r>
              <a:rPr lang="en-US" altLang="ko-KR" dirty="0"/>
              <a:t>axis=0        :  </a:t>
            </a:r>
            <a:r>
              <a:rPr lang="ko-KR" altLang="en-US" dirty="0"/>
              <a:t>행을 기준으로  </a:t>
            </a:r>
            <a:r>
              <a:rPr lang="en-US" altLang="ko-KR" dirty="0"/>
              <a:t>(</a:t>
            </a:r>
            <a:r>
              <a:rPr lang="ko-KR" altLang="en-US" dirty="0"/>
              <a:t>같은 반끼리 계산</a:t>
            </a:r>
            <a:r>
              <a:rPr lang="en-US" altLang="ko-KR" dirty="0"/>
              <a:t>)   </a:t>
            </a:r>
          </a:p>
          <a:p>
            <a:pPr lvl="2"/>
            <a:r>
              <a:rPr lang="en-US" altLang="ko-KR" dirty="0"/>
              <a:t>axis=1        :  </a:t>
            </a:r>
            <a:r>
              <a:rPr lang="ko-KR" altLang="en-US" dirty="0"/>
              <a:t>열을 기준으로  </a:t>
            </a:r>
            <a:r>
              <a:rPr lang="en-US" altLang="ko-KR" dirty="0"/>
              <a:t>(</a:t>
            </a:r>
            <a:r>
              <a:rPr lang="ko-KR" altLang="en-US" dirty="0"/>
              <a:t>같은 학년끼리 계산</a:t>
            </a:r>
            <a:r>
              <a:rPr lang="en-US" altLang="ko-KR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C016E5-56B8-4E54-9309-5A59F6715886}"/>
              </a:ext>
            </a:extLst>
          </p:cNvPr>
          <p:cNvSpPr/>
          <p:nvPr/>
        </p:nvSpPr>
        <p:spPr>
          <a:xfrm>
            <a:off x="734120" y="4233554"/>
            <a:ext cx="36215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602126-6148-4D67-8287-DF1E9898D148}"/>
              </a:ext>
            </a:extLst>
          </p:cNvPr>
          <p:cNvSpPr/>
          <p:nvPr/>
        </p:nvSpPr>
        <p:spPr>
          <a:xfrm>
            <a:off x="4368079" y="3832760"/>
            <a:ext cx="1151277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[[1 2 3]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[4 5 6]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[7 8 9]]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7F3083-79FE-4B2A-820C-C7B60E347881}"/>
              </a:ext>
            </a:extLst>
          </p:cNvPr>
          <p:cNvSpPr/>
          <p:nvPr/>
        </p:nvSpPr>
        <p:spPr>
          <a:xfrm>
            <a:off x="726235" y="4637408"/>
            <a:ext cx="249561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(a))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7E209E-93D0-47A8-8AB4-B0585482DC8D}"/>
              </a:ext>
            </a:extLst>
          </p:cNvPr>
          <p:cNvSpPr/>
          <p:nvPr/>
        </p:nvSpPr>
        <p:spPr>
          <a:xfrm>
            <a:off x="3214325" y="4637408"/>
            <a:ext cx="46038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45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180D-0B65-46DB-BB9F-1F821EA4B78E}"/>
              </a:ext>
            </a:extLst>
          </p:cNvPr>
          <p:cNvSpPr/>
          <p:nvPr/>
        </p:nvSpPr>
        <p:spPr>
          <a:xfrm>
            <a:off x="712800" y="5540536"/>
            <a:ext cx="2689070" cy="88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b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(axis=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c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(axis=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5552FE-5DE7-4FE3-B9BD-E27E00F54F90}"/>
              </a:ext>
            </a:extLst>
          </p:cNvPr>
          <p:cNvSpPr/>
          <p:nvPr/>
        </p:nvSpPr>
        <p:spPr>
          <a:xfrm>
            <a:off x="3407910" y="5526408"/>
            <a:ext cx="1434120" cy="888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(b)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(c)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1EA64A-2090-42F6-93C2-465E97A0711D}"/>
              </a:ext>
            </a:extLst>
          </p:cNvPr>
          <p:cNvSpPr/>
          <p:nvPr/>
        </p:nvSpPr>
        <p:spPr>
          <a:xfrm>
            <a:off x="4739182" y="5659068"/>
            <a:ext cx="1542410" cy="7988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[12 15 18]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[ 6 15 24]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7640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27DD2-A5C2-457B-8A57-47FC04F4D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전치</a:t>
            </a:r>
            <a:r>
              <a:rPr lang="en-US" altLang="ko-KR"/>
              <a:t>(Transpose)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A3C6D-F08A-44A0-8E03-4F5D872EE5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773707"/>
            <a:ext cx="8963994" cy="1951690"/>
          </a:xfrm>
        </p:spPr>
        <p:txBody>
          <a:bodyPr>
            <a:normAutofit/>
          </a:bodyPr>
          <a:lstStyle/>
          <a:p>
            <a:r>
              <a:rPr lang="en-US" altLang="ko-KR"/>
              <a:t>Transpose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행렬의 인덱스가 바뀌는 변환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넘파이에서 행렬 전치</a:t>
            </a:r>
            <a:endParaRPr lang="en-US" altLang="ko-KR"/>
          </a:p>
          <a:p>
            <a:pPr lvl="1"/>
            <a:r>
              <a:rPr lang="ko-KR" altLang="en-US"/>
              <a:t>넘파이배열</a:t>
            </a:r>
            <a:r>
              <a:rPr lang="en-US" altLang="ko-KR"/>
              <a:t>.T</a:t>
            </a:r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C5D88D-D9FD-41B7-BFC3-E7DDEEEFE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60"/>
          <a:stretch/>
        </p:blipFill>
        <p:spPr>
          <a:xfrm>
            <a:off x="6057165" y="758950"/>
            <a:ext cx="1890210" cy="9517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6E3F7F-23DD-4EC0-902B-4BDFB0DDF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2"/>
          <a:stretch/>
        </p:blipFill>
        <p:spPr>
          <a:xfrm>
            <a:off x="5967155" y="1773619"/>
            <a:ext cx="2268723" cy="9517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C71B2C-DA68-4F54-91D3-BFA4566FE4F0}"/>
              </a:ext>
            </a:extLst>
          </p:cNvPr>
          <p:cNvSpPr/>
          <p:nvPr/>
        </p:nvSpPr>
        <p:spPr>
          <a:xfrm>
            <a:off x="701570" y="2712642"/>
            <a:ext cx="2011431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(a)</a:t>
            </a:r>
          </a:p>
          <a:p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(a.T) 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20" y="1826653"/>
            <a:ext cx="6120759" cy="320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689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40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Numpy</a:t>
            </a:r>
            <a:endParaRPr lang="ko-KR" altLang="en-US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Numpy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en-US" altLang="ko-KR" sz="2400" dirty="0"/>
              <a:t>n</a:t>
            </a:r>
            <a:r>
              <a:rPr lang="ko-KR" altLang="en-US" sz="2400" dirty="0"/>
              <a:t>차원 배열의 객체</a:t>
            </a:r>
            <a:endParaRPr lang="en-US" altLang="ko-KR" sz="2400" dirty="0"/>
          </a:p>
          <a:p>
            <a:pPr lvl="1"/>
            <a:r>
              <a:rPr lang="ko-KR" altLang="en-US" sz="2400" dirty="0"/>
              <a:t>이산수학과 무작위 수 생성 등 수많은 작업을 할 수 </a:t>
            </a:r>
            <a:r>
              <a:rPr lang="ko-KR" altLang="en-US" sz="2400" dirty="0" err="1"/>
              <a:t>있는기능이</a:t>
            </a:r>
            <a:r>
              <a:rPr lang="ko-KR" altLang="en-US" sz="2400" dirty="0"/>
              <a:t> 제공됨</a:t>
            </a:r>
            <a:endParaRPr lang="en-US" altLang="ko-KR" sz="2400" dirty="0"/>
          </a:p>
          <a:p>
            <a:pPr lvl="1"/>
            <a:r>
              <a:rPr lang="ko-KR" altLang="en-US" sz="2400" dirty="0"/>
              <a:t>벡터와 행렬을 위한 특수한 배열 형식을 제공</a:t>
            </a:r>
            <a:endParaRPr lang="en-US" altLang="ko-KR" sz="2400" dirty="0"/>
          </a:p>
          <a:p>
            <a:pPr lvl="1"/>
            <a:r>
              <a:rPr lang="ko-KR" altLang="en-US" sz="2400" dirty="0"/>
              <a:t>생성될 때 크기가 </a:t>
            </a:r>
            <a:r>
              <a:rPr lang="ko-KR" altLang="en-US" sz="2400" dirty="0" err="1"/>
              <a:t>정해짐</a:t>
            </a:r>
            <a:endParaRPr lang="en-US" altLang="ko-KR" sz="2400" dirty="0"/>
          </a:p>
          <a:p>
            <a:pPr lvl="1"/>
            <a:r>
              <a:rPr lang="ko-KR" altLang="en-US" sz="2400" dirty="0" err="1"/>
              <a:t>텐서플로우와</a:t>
            </a:r>
            <a:r>
              <a:rPr lang="ko-KR" altLang="en-US" sz="2400" dirty="0"/>
              <a:t> 잘 어울림</a:t>
            </a:r>
            <a:endParaRPr lang="en-US" altLang="ko-KR" sz="2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인피니티북스 강의자료 서식.potx" id="{03DAE6B3-2891-4710-8C3B-B0F278D160ED}" vid="{926CEB7E-A981-4D50-89F4-B8E66DE7BD8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4668</Words>
  <Application>Microsoft Office PowerPoint</Application>
  <PresentationFormat>화면 슬라이드 쇼(4:3)</PresentationFormat>
  <Paragraphs>849</Paragraphs>
  <Slides>75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7" baseType="lpstr">
      <vt:lpstr>Adobe Fan Heiti Std B</vt:lpstr>
      <vt:lpstr>D2Coding</vt:lpstr>
      <vt:lpstr>HY견고딕</vt:lpstr>
      <vt:lpstr>나눔고딕</vt:lpstr>
      <vt:lpstr>맑은 고딕</vt:lpstr>
      <vt:lpstr>Arial</vt:lpstr>
      <vt:lpstr>Courier New</vt:lpstr>
      <vt:lpstr>Tahoma</vt:lpstr>
      <vt:lpstr>Verdana</vt:lpstr>
      <vt:lpstr>Wingdings</vt:lpstr>
      <vt:lpstr>1_Office 테마</vt:lpstr>
      <vt:lpstr>Office 테마</vt:lpstr>
      <vt:lpstr>PowerPoint 프레젠테이션</vt:lpstr>
      <vt:lpstr>PowerPoint 프레젠테이션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Numpy</vt:lpstr>
      <vt:lpstr>Section 02 넘파이 기초</vt:lpstr>
      <vt:lpstr>넘파이 배열 생성하기</vt:lpstr>
      <vt:lpstr>넘파이 배열 생성하기</vt:lpstr>
      <vt:lpstr>넘파이 배열 생성하기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넘파이 배열 속성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PowerPoint 프레젠테이션</vt:lpstr>
      <vt:lpstr>배열 조회</vt:lpstr>
      <vt:lpstr>배열 조회</vt:lpstr>
      <vt:lpstr>배열 조회</vt:lpstr>
      <vt:lpstr>배열 조회</vt:lpstr>
      <vt:lpstr>배열 연산</vt:lpstr>
      <vt:lpstr>배열 전치(Transpose)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USER</cp:lastModifiedBy>
  <cp:revision>810</cp:revision>
  <dcterms:created xsi:type="dcterms:W3CDTF">2012-07-23T02:34:37Z</dcterms:created>
  <dcterms:modified xsi:type="dcterms:W3CDTF">2022-10-11T09:36:12Z</dcterms:modified>
  <cp:version/>
</cp:coreProperties>
</file>